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85" r:id="rId2"/>
    <p:sldId id="267" r:id="rId3"/>
    <p:sldId id="577" r:id="rId4"/>
    <p:sldId id="257" r:id="rId5"/>
    <p:sldId id="387" r:id="rId6"/>
    <p:sldId id="497" r:id="rId7"/>
    <p:sldId id="430" r:id="rId8"/>
    <p:sldId id="466" r:id="rId9"/>
    <p:sldId id="468" r:id="rId10"/>
    <p:sldId id="469" r:id="rId11"/>
    <p:sldId id="547" r:id="rId12"/>
    <p:sldId id="261" r:id="rId13"/>
    <p:sldId id="528" r:id="rId14"/>
    <p:sldId id="556" r:id="rId15"/>
    <p:sldId id="563" r:id="rId16"/>
    <p:sldId id="564" r:id="rId17"/>
    <p:sldId id="565" r:id="rId18"/>
    <p:sldId id="278" r:id="rId19"/>
    <p:sldId id="557" r:id="rId20"/>
    <p:sldId id="471" r:id="rId21"/>
    <p:sldId id="472" r:id="rId22"/>
    <p:sldId id="473" r:id="rId23"/>
    <p:sldId id="474" r:id="rId24"/>
    <p:sldId id="475" r:id="rId25"/>
    <p:sldId id="476" r:id="rId26"/>
    <p:sldId id="477" r:id="rId27"/>
    <p:sldId id="576" r:id="rId28"/>
    <p:sldId id="537" r:id="rId29"/>
    <p:sldId id="484" r:id="rId30"/>
    <p:sldId id="485" r:id="rId31"/>
    <p:sldId id="283" r:id="rId32"/>
    <p:sldId id="494" r:id="rId33"/>
    <p:sldId id="495" r:id="rId34"/>
    <p:sldId id="443" r:id="rId35"/>
    <p:sldId id="575" r:id="rId36"/>
    <p:sldId id="566" r:id="rId37"/>
    <p:sldId id="365" r:id="rId38"/>
    <p:sldId id="567" r:id="rId39"/>
    <p:sldId id="568" r:id="rId40"/>
    <p:sldId id="569" r:id="rId41"/>
    <p:sldId id="570" r:id="rId42"/>
    <p:sldId id="429" r:id="rId43"/>
    <p:sldId id="366" r:id="rId44"/>
    <p:sldId id="571" r:id="rId45"/>
    <p:sldId id="412" r:id="rId46"/>
    <p:sldId id="572" r:id="rId47"/>
    <p:sldId id="574" r:id="rId48"/>
    <p:sldId id="373" r:id="rId49"/>
    <p:sldId id="263" r:id="rId50"/>
    <p:sldId id="579" r:id="rId51"/>
    <p:sldId id="532" r:id="rId52"/>
    <p:sldId id="580" r:id="rId53"/>
    <p:sldId id="581" r:id="rId54"/>
    <p:sldId id="30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4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CA047-4CA6-4DD3-B11A-96970F65E16F}"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6846F-76A2-4D47-AAA0-C0D46E484DE9}" type="slidenum">
              <a:rPr lang="en-US" smtClean="0"/>
              <a:t>‹#›</a:t>
            </a:fld>
            <a:endParaRPr lang="en-US"/>
          </a:p>
        </p:txBody>
      </p:sp>
    </p:spTree>
    <p:extLst>
      <p:ext uri="{BB962C8B-B14F-4D97-AF65-F5344CB8AC3E}">
        <p14:creationId xmlns:p14="http://schemas.microsoft.com/office/powerpoint/2010/main" val="737105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c35bd6792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g13c35bd679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92bfb3e66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92bfb3e66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4cd24584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4cd24584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715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4cd24584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4cd24584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364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92bfb3e66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92bfb3e66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4cd24584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94cd24584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92bfb3e66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92bfb3e66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94cd245848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94cd245848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3f8861e6b0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3f8861e6b0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f8861e6b0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f8861e6b0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3f8861e6b0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3f8861e6b0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2</a:t>
            </a:fld>
            <a:endParaRPr lang="en-US"/>
          </a:p>
        </p:txBody>
      </p:sp>
    </p:spTree>
    <p:extLst>
      <p:ext uri="{BB962C8B-B14F-4D97-AF65-F5344CB8AC3E}">
        <p14:creationId xmlns:p14="http://schemas.microsoft.com/office/powerpoint/2010/main" val="4113214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3f8861e6b0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f8861e6b0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3f8861e6b0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3f8861e6b0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3f8861e6b0_0_10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g13f8861e6b0_0_10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3f8861e6b0_0_10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13f8861e6b0_0_10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27</a:t>
            </a:fld>
            <a:endParaRPr lang="en-US"/>
          </a:p>
        </p:txBody>
      </p:sp>
    </p:spTree>
    <p:extLst>
      <p:ext uri="{BB962C8B-B14F-4D97-AF65-F5344CB8AC3E}">
        <p14:creationId xmlns:p14="http://schemas.microsoft.com/office/powerpoint/2010/main" val="4138352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f8bf6b68d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13f8bf6b68d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584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f8861e6b0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f8861e6b0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f8861e6b0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3f8861e6b0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3f8861e6b0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3f8861e6b0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262626"/>
                </a:solidFill>
                <a:highlight>
                  <a:srgbClr val="F6F6F6"/>
                </a:highlight>
              </a:rPr>
              <a:t>The datasets varied in the imagingmodality (fMRI/ECoG), the nature of the materials (uncon-nected sentences/passages/stories), the grain of linguistic unitsto which responses were recorded (sentences/words/2-s-longstory fragments), and presentation modality (reading/listening).</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We find that the most powerful models predict neural and behavioral responses across different datasets up to noise levels. Models that perform better at predicting the next word in a sequence also better predict brain measurements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Next-word-prediction task performance is predictive of reading times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r>
              <a:rPr lang="en" sz="1700">
                <a:solidFill>
                  <a:srgbClr val="262626"/>
                </a:solidFill>
                <a:highlight>
                  <a:srgbClr val="F6F6F6"/>
                </a:highlight>
              </a:rPr>
              <a:t>Brain scores correlate with behavioral scores</a:t>
            </a: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a:p>
            <a:pPr marL="0" lvl="0" indent="0" algn="l" rtl="0">
              <a:spcBef>
                <a:spcPts val="0"/>
              </a:spcBef>
              <a:spcAft>
                <a:spcPts val="0"/>
              </a:spcAft>
              <a:buNone/>
            </a:pPr>
            <a:endParaRPr sz="1700">
              <a:solidFill>
                <a:srgbClr val="262626"/>
              </a:solidFill>
              <a:highlight>
                <a:srgbClr val="F6F6F6"/>
              </a:highlight>
            </a:endParaRPr>
          </a:p>
        </p:txBody>
      </p:sp>
      <p:sp>
        <p:nvSpPr>
          <p:cNvPr id="2" name="Slide Number Placeholder 1">
            <a:extLst>
              <a:ext uri="{FF2B5EF4-FFF2-40B4-BE49-F238E27FC236}">
                <a16:creationId xmlns:a16="http://schemas.microsoft.com/office/drawing/2014/main" id="{BABE3176-BCAD-C00E-0EBB-1ED191DCD77D}"/>
              </a:ext>
            </a:extLst>
          </p:cNvPr>
          <p:cNvSpPr>
            <a:spLocks noGrp="1"/>
          </p:cNvSpPr>
          <p:nvPr>
            <p:ph type="sldNum" sz="quarter" idx="5"/>
          </p:nvPr>
        </p:nvSpPr>
        <p:spPr/>
        <p:txBody>
          <a:bodyPr/>
          <a:lstStyle/>
          <a:p>
            <a:fld id="{A039BB72-BA2C-4128-BB8F-3EE51450564E}" type="slidenum">
              <a:rPr lang="en-US" smtClean="0"/>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3f8861e6b0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3f8861e6b0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3</a:t>
            </a:fld>
            <a:endParaRPr lang="en-US"/>
          </a:p>
        </p:txBody>
      </p:sp>
    </p:spTree>
    <p:extLst>
      <p:ext uri="{BB962C8B-B14F-4D97-AF65-F5344CB8AC3E}">
        <p14:creationId xmlns:p14="http://schemas.microsoft.com/office/powerpoint/2010/main" val="1429207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3f8861e6b0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3f8861e6b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2118088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35</a:t>
            </a:fld>
            <a:endParaRPr lang="en-US"/>
          </a:p>
        </p:txBody>
      </p:sp>
    </p:spTree>
    <p:extLst>
      <p:ext uri="{BB962C8B-B14F-4D97-AF65-F5344CB8AC3E}">
        <p14:creationId xmlns:p14="http://schemas.microsoft.com/office/powerpoint/2010/main" val="1065257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3f8dd67c00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3f8dd67c0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3f8dd67c00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3f8dd67c00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f8dd67c00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3f8dd67c00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f8dd67c00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3f8dd67c00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3f8dd67c00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3f8dd67c00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f8dd67c0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f8dd67c0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presented an approach that directly introduced brain-relevant language bias in an NLP model by explicitly training an NLP model to predict language-induced brain recordings. To achieve this, we fine-tuned all parameters of a state-of-the-art NLP model, which was already pre-trained in a self-supervised fashion on a large amount of text, to predict two different types of brain imaging measurements---fMRI and Magnetoencephalography (MEG)---of people reading the same chapter of a popular book. We included two different imaging modalities to discourage the encoded bias' dependence on a specific imaging modality. In fact, we showed that for some participants, when a model is trained to predict MEG data, the resulting changes to the language-encoding that the model uses benefit subsequent training on fMRI data compared to starting with a language model trained only on text. This suggests that the changes to the language representations induced by the MEG data are not entirely imaging modality-specific, and that indeed the model is learning the relationship between language and brain activity as opposed to the relationship between language and a brain activity recording modality. We showed that the resulting model leads to improved prediction of previously unseen brain recordings, specifically in regions that are known to support language processing. This study demonstrates the feasibility of directly biasing language models to learn relationships between text and brain activity.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3f8dd67c00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3f8dd67c00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sz="1200"/>
              <a:t>Fundamental questions about what information is processed where, when, and </a:t>
            </a:r>
            <a:r>
              <a:rPr lang="en" sz="1200" b="1"/>
              <a:t>how</a:t>
            </a:r>
            <a:r>
              <a:rPr lang="en" sz="1200"/>
              <a:t> in the brain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f8dd67c0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8dd67c0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from coreference resolution, NER, and shallow syntax parsing explain greater variance for the reading activity. On the other hand, for the listening activity, tasks such as paraphrase generation, summarization, and natural language inference show better encoding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And obv different experiments with different stimuli</a:t>
            </a:r>
            <a:endParaRPr/>
          </a:p>
          <a:p>
            <a:pPr marL="0" lvl="0" indent="0" algn="l" rtl="0">
              <a:spcBef>
                <a:spcPts val="0"/>
              </a:spcBef>
              <a:spcAft>
                <a:spcPts val="0"/>
              </a:spcAft>
              <a:buNone/>
            </a:pPr>
            <a:r>
              <a:rPr lang="en">
                <a:solidFill>
                  <a:schemeClr val="dk1"/>
                </a:solidFill>
              </a:rPr>
              <a:t>Need better all tasks annotated on the same initial dataset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857952a9e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2857952a9e_0_3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dirty="0">
                <a:latin typeface="Helvetica Neue"/>
                <a:ea typeface="Helvetica Neue"/>
                <a:cs typeface="Helvetica Neue"/>
                <a:sym typeface="Helvetica Neue"/>
              </a:rPr>
              <a:t>We use the models’ internal layer activations to predict brain activity on unseen data.</a:t>
            </a:r>
            <a:endParaRPr dirty="0">
              <a:latin typeface="Helvetica Neue"/>
              <a:ea typeface="Helvetica Neue"/>
              <a:cs typeface="Helvetica Neue"/>
              <a:sym typeface="Helvetica Neue"/>
            </a:endParaRPr>
          </a:p>
          <a:p>
            <a:pPr marL="0" lvl="0" indent="0" algn="l" rtl="0">
              <a:spcBef>
                <a:spcPts val="0"/>
              </a:spcBef>
              <a:spcAft>
                <a:spcPts val="0"/>
              </a:spcAft>
              <a:buNone/>
            </a:pPr>
            <a:r>
              <a:rPr lang="en-SG" b="1" dirty="0">
                <a:latin typeface="Helvetica Neue"/>
                <a:ea typeface="Helvetica Neue"/>
                <a:cs typeface="Helvetica Neue"/>
                <a:sym typeface="Helvetica Neue"/>
              </a:rPr>
              <a:t>[CLICK]</a:t>
            </a:r>
            <a:r>
              <a:rPr lang="en-SG" dirty="0">
                <a:latin typeface="Helvetica Neue"/>
                <a:ea typeface="Helvetica Neue"/>
                <a:cs typeface="Helvetica Neue"/>
                <a:sym typeface="Helvetica Neue"/>
              </a:rPr>
              <a:t> Finally, we compare the brain activity predictions against the actual brain recordings. This comparison serves as the amount of brain alignment.</a:t>
            </a:r>
            <a:endParaRPr dirty="0">
              <a:latin typeface="Helvetica Neue"/>
              <a:ea typeface="Helvetica Neue"/>
              <a:cs typeface="Helvetica Neue"/>
              <a:sym typeface="Helvetica Neue"/>
            </a:endParaRPr>
          </a:p>
        </p:txBody>
      </p:sp>
      <p:sp>
        <p:nvSpPr>
          <p:cNvPr id="296" name="Google Shape;296;g22857952a9e_0_3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45</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094abaaa3f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g2094abaaa3f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b="0" dirty="0">
                <a:latin typeface="Helvetica Neue"/>
                <a:ea typeface="Helvetica Neue"/>
                <a:cs typeface="Helvetica Neue"/>
                <a:sym typeface="Helvetica Neue"/>
              </a:rPr>
              <a:t>In our first result figure, we will show that models trained to summarize narratives indeed have greater brain alignment.</a:t>
            </a:r>
            <a:endParaRPr b="0"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 x-axis represents the amount of brain alignment. </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 y-axis compares the 4 pairs of Language models.</a:t>
            </a:r>
            <a:endParaRPr dirty="0">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Arial"/>
              <a:buNone/>
            </a:pPr>
            <a:r>
              <a:rPr lang="en-SG" dirty="0">
                <a:latin typeface="Helvetica Neue"/>
                <a:ea typeface="Helvetica Neue"/>
                <a:cs typeface="Helvetica Neue"/>
                <a:sym typeface="Helvetica Neue"/>
              </a:rPr>
              <a:t>Blue bars represent the base models, and orange bars represent the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models.</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Note that the Pearson correlation values on the x-axis are relatively low in magnitude because they include a large number of brain areas that may not be significantly involved in brain alignment or language processing. Also, these results are an average of many different layers and input sequence lengths that we tested for each language model.</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From our results, we see that </a:t>
            </a:r>
            <a:r>
              <a:rPr lang="en-SG" dirty="0" err="1">
                <a:latin typeface="Helvetica Neue"/>
                <a:ea typeface="Helvetica Neue"/>
                <a:cs typeface="Helvetica Neue"/>
                <a:sym typeface="Helvetica Neue"/>
              </a:rPr>
              <a:t>booksum</a:t>
            </a:r>
            <a:r>
              <a:rPr lang="en-SG" dirty="0">
                <a:latin typeface="Helvetica Neue"/>
                <a:ea typeface="Helvetica Neue"/>
                <a:cs typeface="Helvetica Neue"/>
                <a:sym typeface="Helvetica Neue"/>
              </a:rPr>
              <a:t> LMs have greater brain alignment than base LMs.</a:t>
            </a: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b="1" dirty="0">
                <a:latin typeface="Helvetica Neue"/>
                <a:ea typeface="Helvetica Neue"/>
                <a:cs typeface="Helvetica Neue"/>
                <a:sym typeface="Helvetica Neue"/>
              </a:rPr>
              <a:t>[CLICK]</a:t>
            </a:r>
            <a:endParaRPr b="1"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SG" dirty="0">
                <a:latin typeface="Helvetica Neue"/>
                <a:ea typeface="Helvetica Neue"/>
                <a:cs typeface="Helvetica Neue"/>
                <a:sym typeface="Helvetica Neue"/>
              </a:rPr>
              <a:t>Therefore, training language models to summarize narratives improves brain alignment.</a:t>
            </a:r>
            <a:endParaRPr dirty="0">
              <a:solidFill>
                <a:srgbClr val="38761D"/>
              </a:solidFill>
              <a:latin typeface="Helvetica Neue"/>
              <a:ea typeface="Helvetica Neue"/>
              <a:cs typeface="Helvetica Neue"/>
              <a:sym typeface="Helvetica Neue"/>
            </a:endParaRPr>
          </a:p>
        </p:txBody>
      </p:sp>
      <p:sp>
        <p:nvSpPr>
          <p:cNvPr id="426" name="Google Shape;426;g2094abaaa3f_0_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46</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47</a:t>
            </a:fld>
            <a:endParaRPr lang="en-US"/>
          </a:p>
        </p:txBody>
      </p:sp>
    </p:spTree>
    <p:extLst>
      <p:ext uri="{BB962C8B-B14F-4D97-AF65-F5344CB8AC3E}">
        <p14:creationId xmlns:p14="http://schemas.microsoft.com/office/powerpoint/2010/main" val="3532033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127528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endParaRPr b="1" strike="sngStrike">
              <a:solidFill>
                <a:srgbClr val="38761D"/>
              </a:solidFill>
              <a:latin typeface="Helvetica Neue"/>
              <a:ea typeface="Helvetica Neue"/>
              <a:cs typeface="Helvetica Neue"/>
              <a:sym typeface="Helvetica Neue"/>
            </a:endParaRPr>
          </a:p>
        </p:txBody>
      </p:sp>
      <p:sp>
        <p:nvSpPr>
          <p:cNvPr id="221" name="Google Shape;22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49</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f8dd67c00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f8dd67c0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study, we propose novel multi-dimensional features that encode information about the syntactic structure of sentences.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find that our syntactic structure-based features explain additional variance in the brain activity of various parts of the language system, even after controlling for complexity metrics that capture processing load. </a:t>
            </a:r>
            <a:endParaRPr/>
          </a:p>
          <a:p>
            <a:pPr marL="0" lvl="0" indent="0" algn="l" rtl="0">
              <a:spcBef>
                <a:spcPts val="0"/>
              </a:spcBef>
              <a:spcAft>
                <a:spcPts val="0"/>
              </a:spcAft>
              <a:buNone/>
            </a:pPr>
            <a:endParaRPr/>
          </a:p>
          <a:p>
            <a:pPr marL="0" lvl="0" indent="0" algn="l" rtl="0">
              <a:spcBef>
                <a:spcPts val="0"/>
              </a:spcBef>
              <a:spcAft>
                <a:spcPts val="0"/>
              </a:spcAft>
              <a:buNone/>
            </a:pPr>
            <a:r>
              <a:rPr lang="en"/>
              <a:t>At the same time, we see that regions well-predicted by syntactic features are distributed in the language system and are not distinguishable from those processing semantics.</a:t>
            </a:r>
            <a:endParaRPr/>
          </a:p>
        </p:txBody>
      </p:sp>
    </p:spTree>
    <p:extLst>
      <p:ext uri="{BB962C8B-B14F-4D97-AF65-F5344CB8AC3E}">
        <p14:creationId xmlns:p14="http://schemas.microsoft.com/office/powerpoint/2010/main" val="808270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Helvetica Neue"/>
              <a:buNone/>
            </a:pPr>
            <a:r>
              <a:rPr lang="en-US" b="1" strike="sngStrike">
                <a:solidFill>
                  <a:srgbClr val="38761D"/>
                </a:solidFill>
                <a:latin typeface="Helvetica Neue"/>
                <a:ea typeface="Helvetica Neue"/>
                <a:cs typeface="Helvetica Neue"/>
                <a:sym typeface="Helvetica Neue"/>
              </a:rPr>
              <a:t>We investigated this question via a perturbation approach</a:t>
            </a:r>
            <a:endParaRPr b="1" strike="sngStrike">
              <a:solidFill>
                <a:srgbClr val="38761D"/>
              </a:solidFill>
              <a:latin typeface="Helvetica Neue"/>
              <a:ea typeface="Helvetica Neue"/>
              <a:cs typeface="Helvetica Neue"/>
              <a:sym typeface="Helvetica Neue"/>
            </a:endParaRPr>
          </a:p>
        </p:txBody>
      </p:sp>
      <p:sp>
        <p:nvSpPr>
          <p:cNvPr id="221" name="Google Shape;22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51</a:t>
            </a:fld>
            <a:endParaRPr/>
          </a:p>
        </p:txBody>
      </p:sp>
    </p:spTree>
    <p:extLst>
      <p:ext uri="{BB962C8B-B14F-4D97-AF65-F5344CB8AC3E}">
        <p14:creationId xmlns:p14="http://schemas.microsoft.com/office/powerpoint/2010/main" val="2318003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16846F-76A2-4D47-AAA0-C0D46E484DE9}" type="slidenum">
              <a:rPr lang="en-US" smtClean="0"/>
              <a:t>52</a:t>
            </a:fld>
            <a:endParaRPr lang="en-US"/>
          </a:p>
        </p:txBody>
      </p:sp>
    </p:spTree>
    <p:extLst>
      <p:ext uri="{BB962C8B-B14F-4D97-AF65-F5344CB8AC3E}">
        <p14:creationId xmlns:p14="http://schemas.microsoft.com/office/powerpoint/2010/main" val="320993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controlled experiments that design artificial stimuli to separate the brain activation</a:t>
            </a:r>
          </a:p>
          <a:p>
            <a:pPr marL="171450" indent="-171450">
              <a:buFont typeface="Arial" panose="020B0604020202020204" pitchFamily="34" charset="0"/>
              <a:buChar char="•"/>
            </a:pPr>
            <a:r>
              <a:rPr lang="en-US"/>
              <a:t>such as comparing structured complex sentences or phrases with word lists</a:t>
            </a:r>
          </a:p>
          <a:p>
            <a:pPr marL="171450" indent="-171450">
              <a:buFont typeface="Arial" panose="020B0604020202020204" pitchFamily="34" charset="0"/>
              <a:buChar char="•"/>
            </a:pPr>
            <a:r>
              <a:rPr lang="en-US"/>
              <a:t>many valuable findings and have identified several brain regions, including the left temporal lobe and the left frontal lobe, that are involved in syntactic structure building</a:t>
            </a:r>
          </a:p>
          <a:p>
            <a:pPr marL="171450" indent="-171450">
              <a:buFont typeface="Arial" panose="020B0604020202020204" pitchFamily="34" charset="0"/>
              <a:buChar char="•"/>
            </a:pPr>
            <a:r>
              <a:rPr lang="en-US"/>
              <a:t>However, as designing artificial stimuli can only separate situations with or without structurebuilding</a:t>
            </a:r>
          </a:p>
        </p:txBody>
      </p:sp>
      <p:sp>
        <p:nvSpPr>
          <p:cNvPr id="4" name="Slide Number Placeholder 3"/>
          <p:cNvSpPr>
            <a:spLocks noGrp="1"/>
          </p:cNvSpPr>
          <p:nvPr>
            <p:ph type="sldNum" sz="quarter" idx="5"/>
          </p:nvPr>
        </p:nvSpPr>
        <p:spPr/>
        <p:txBody>
          <a:bodyPr/>
          <a:lstStyle/>
          <a:p>
            <a:fld id="{938EB6CD-3E99-48CE-90A7-5BF71090C57A}" type="slidenum">
              <a:rPr lang="en-US" smtClean="0"/>
              <a:t>6</a:t>
            </a:fld>
            <a:endParaRPr lang="en-US"/>
          </a:p>
        </p:txBody>
      </p:sp>
    </p:spTree>
    <p:extLst>
      <p:ext uri="{BB962C8B-B14F-4D97-AF65-F5344CB8AC3E}">
        <p14:creationId xmlns:p14="http://schemas.microsoft.com/office/powerpoint/2010/main" val="134786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3f8861e6b0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3f8861e6b0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3f8861e6b0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3f8861e6b0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3f8861e6b0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3f8861e6b0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f8861e6b0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f8861e6b0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ecological stimuli -&gt; reading books, listening to stories, watching a movie</a:t>
            </a:r>
            <a:endParaRPr/>
          </a:p>
          <a:p>
            <a:pPr marL="0" lvl="0" indent="0" algn="l" rtl="0">
              <a:spcBef>
                <a:spcPts val="0"/>
              </a:spcBef>
              <a:spcAft>
                <a:spcPts val="0"/>
              </a:spcAft>
              <a:buNone/>
            </a:pPr>
            <a:r>
              <a:rPr lang="en"/>
              <a:t>The properties of the stimulus that affect brain activity are increasing, so simple representations of the stimuli capture less variance of the brain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Meanwhile we have huge progress in deep learning in the last 10 years that gives us AI models that can do many tasks. Of course they are not perfect, and are sometimes flawed, but there is the question of whether we can use their internal representations of the world as rich stimulus representations that perhaps capture some of the properties that are also relevant for the processing in the brain.</a:t>
            </a:r>
            <a:endParaRPr/>
          </a:p>
          <a:p>
            <a:pPr marL="0" lvl="0" indent="0" algn="l" rtl="0">
              <a:spcBef>
                <a:spcPts val="0"/>
              </a:spcBef>
              <a:spcAft>
                <a:spcPts val="0"/>
              </a:spcAft>
              <a:buNone/>
            </a:pPr>
            <a:endParaRPr/>
          </a:p>
          <a:p>
            <a:pPr marL="0" lvl="0" indent="0" algn="l" rtl="0">
              <a:spcBef>
                <a:spcPts val="0"/>
              </a:spcBef>
              <a:spcAft>
                <a:spcPts val="0"/>
              </a:spcAft>
              <a:buNone/>
            </a:pPr>
            <a:r>
              <a:rPr lang="en"/>
              <a:t>Here comes to encoding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DD8C4B7E-D50C-0A7A-514E-4E25F0F0EDFD}"/>
              </a:ext>
            </a:extLst>
          </p:cNvPr>
          <p:cNvSpPr>
            <a:spLocks noGrp="1"/>
          </p:cNvSpPr>
          <p:nvPr>
            <p:ph type="sldNum" sz="quarter" idx="5"/>
          </p:nvPr>
        </p:nvSpPr>
        <p:spPr/>
        <p:txBody>
          <a:bodyPr/>
          <a:lstStyle/>
          <a:p>
            <a:fld id="{A039BB72-BA2C-4128-BB8F-3EE51450564E}" type="slidenum">
              <a:rPr lang="en-US" smtClean="0"/>
              <a:t>11</a:t>
            </a:fld>
            <a:endParaRPr lang="en-US"/>
          </a:p>
        </p:txBody>
      </p:sp>
    </p:spTree>
    <p:extLst>
      <p:ext uri="{BB962C8B-B14F-4D97-AF65-F5344CB8AC3E}">
        <p14:creationId xmlns:p14="http://schemas.microsoft.com/office/powerpoint/2010/main" val="2707314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464B-DE61-FAD9-F630-417353340D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E7F64D-E3BF-687D-D42F-D4A865FB9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07AC1-9A4F-053D-E178-FB2F92C551E3}"/>
              </a:ext>
            </a:extLst>
          </p:cNvPr>
          <p:cNvSpPr>
            <a:spLocks noGrp="1"/>
          </p:cNvSpPr>
          <p:nvPr>
            <p:ph type="dt" sz="half" idx="10"/>
          </p:nvPr>
        </p:nvSpPr>
        <p:spPr/>
        <p:txBody>
          <a:bodyPr/>
          <a:lstStyle/>
          <a:p>
            <a:fld id="{D7BAFF4F-5232-4F09-9292-9E41A63E728E}" type="datetime1">
              <a:rPr lang="en-US" smtClean="0"/>
              <a:t>12/17/2024</a:t>
            </a:fld>
            <a:endParaRPr lang="en-US"/>
          </a:p>
        </p:txBody>
      </p:sp>
      <p:sp>
        <p:nvSpPr>
          <p:cNvPr id="5" name="Footer Placeholder 4">
            <a:extLst>
              <a:ext uri="{FF2B5EF4-FFF2-40B4-BE49-F238E27FC236}">
                <a16:creationId xmlns:a16="http://schemas.microsoft.com/office/drawing/2014/main" id="{D7B31098-CA04-2AE1-7E41-10542901326F}"/>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23C8B79A-FEE8-A680-BA23-11DE87A3304E}"/>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3866241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32AD-BD1B-A5E9-914E-4BD9321E5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6CE199-A592-32B8-D12B-7533198A17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8CFF3-9AAB-5883-5A3F-A39C56E1810A}"/>
              </a:ext>
            </a:extLst>
          </p:cNvPr>
          <p:cNvSpPr>
            <a:spLocks noGrp="1"/>
          </p:cNvSpPr>
          <p:nvPr>
            <p:ph type="dt" sz="half" idx="10"/>
          </p:nvPr>
        </p:nvSpPr>
        <p:spPr/>
        <p:txBody>
          <a:bodyPr/>
          <a:lstStyle/>
          <a:p>
            <a:fld id="{8AF7DACC-40C3-4281-AA67-F73A227497A5}" type="datetime1">
              <a:rPr lang="en-US" smtClean="0"/>
              <a:t>12/17/2024</a:t>
            </a:fld>
            <a:endParaRPr lang="en-US"/>
          </a:p>
        </p:txBody>
      </p:sp>
      <p:sp>
        <p:nvSpPr>
          <p:cNvPr id="5" name="Footer Placeholder 4">
            <a:extLst>
              <a:ext uri="{FF2B5EF4-FFF2-40B4-BE49-F238E27FC236}">
                <a16:creationId xmlns:a16="http://schemas.microsoft.com/office/drawing/2014/main" id="{A3F69E6B-D54A-A33E-B2B9-50D0EF8C37A0}"/>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DFEA92DE-6A77-DF2D-56D0-A8CAF4D9BCB9}"/>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190660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EB8A58-BEF5-AB34-BEA4-5C62CCD521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39659-DA41-F3F0-21F7-8FF808D95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E8166-116D-E627-D975-D2BA8B2BAD55}"/>
              </a:ext>
            </a:extLst>
          </p:cNvPr>
          <p:cNvSpPr>
            <a:spLocks noGrp="1"/>
          </p:cNvSpPr>
          <p:nvPr>
            <p:ph type="dt" sz="half" idx="10"/>
          </p:nvPr>
        </p:nvSpPr>
        <p:spPr/>
        <p:txBody>
          <a:bodyPr/>
          <a:lstStyle/>
          <a:p>
            <a:fld id="{536BD43E-9521-4922-9C8E-898B7A2F77C4}" type="datetime1">
              <a:rPr lang="en-US" smtClean="0"/>
              <a:t>12/17/2024</a:t>
            </a:fld>
            <a:endParaRPr lang="en-US"/>
          </a:p>
        </p:txBody>
      </p:sp>
      <p:sp>
        <p:nvSpPr>
          <p:cNvPr id="5" name="Footer Placeholder 4">
            <a:extLst>
              <a:ext uri="{FF2B5EF4-FFF2-40B4-BE49-F238E27FC236}">
                <a16:creationId xmlns:a16="http://schemas.microsoft.com/office/drawing/2014/main" id="{209762C7-80C3-E4AE-870E-C52E90B07A13}"/>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ECE9DBD9-F03F-FF28-8EE9-38F21647E9C6}"/>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932497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0"/>
            <a:ext cx="11891962" cy="5191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chemeClr val="accent2">
                    <a:lumMod val="60000"/>
                    <a:lumOff val="40000"/>
                  </a:schemeClr>
                </a:solidFill>
              </a:defRPr>
            </a:lvl1pPr>
          </a:lstStyle>
          <a:p>
            <a:fld id="{F1A8D119-2A86-47E9-A45E-325E911C429B}" type="datetime1">
              <a:rPr lang="en-US" smtClean="0"/>
              <a:t>12/17/2024</a:t>
            </a:fld>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095751" y="6532575"/>
            <a:ext cx="4333872" cy="365125"/>
          </a:xfrm>
          <a:prstGeom prst="rect">
            <a:avLst/>
          </a:prstGeom>
        </p:spPr>
        <p:txBody>
          <a:bodyPr/>
          <a:lstStyle>
            <a:lvl1pPr>
              <a:defRPr sz="1600">
                <a:solidFill>
                  <a:srgbClr val="00B050"/>
                </a:solidFill>
              </a:defRPr>
            </a:lvl1pPr>
          </a:lstStyle>
          <a:p>
            <a:r>
              <a:rPr lang="en-US"/>
              <a:t>ICETCI 2024: DL for Brain Encoding and Decoding</a:t>
            </a:r>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Tree>
    <p:extLst>
      <p:ext uri="{BB962C8B-B14F-4D97-AF65-F5344CB8AC3E}">
        <p14:creationId xmlns:p14="http://schemas.microsoft.com/office/powerpoint/2010/main" val="3053194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 name="Google Shape;59;p15"/>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60" name="Google Shape;60;p15"/>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61" name="Google Shape;61;p15"/>
          <p:cNvSpPr txBox="1"/>
          <p:nvPr/>
        </p:nvSpPr>
        <p:spPr>
          <a:xfrm>
            <a:off x="3706500" y="6199100"/>
            <a:ext cx="46308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2400">
              <a:latin typeface="Calibri"/>
              <a:ea typeface="Calibri"/>
              <a:cs typeface="Calibri"/>
              <a:sym typeface="Calibri"/>
            </a:endParaRPr>
          </a:p>
        </p:txBody>
      </p:sp>
      <p:sp>
        <p:nvSpPr>
          <p:cNvPr id="62" name="Google Shape;62;p15"/>
          <p:cNvSpPr txBox="1"/>
          <p:nvPr/>
        </p:nvSpPr>
        <p:spPr>
          <a:xfrm>
            <a:off x="-32" y="6492800"/>
            <a:ext cx="12192000" cy="365200"/>
          </a:xfrm>
          <a:prstGeom prst="rect">
            <a:avLst/>
          </a:prstGeom>
          <a:noFill/>
          <a:ln>
            <a:noFill/>
          </a:ln>
        </p:spPr>
        <p:txBody>
          <a:bodyPr spcFirstLastPara="1" wrap="square" lIns="91433" tIns="45700" rIns="91433" bIns="45700" anchor="t" anchorCtr="0">
            <a:noAutofit/>
          </a:bodyPr>
          <a:lstStyle/>
          <a:p>
            <a:pPr marL="0" lvl="0" indent="0" algn="ctr" rtl="0">
              <a:spcBef>
                <a:spcPts val="0"/>
              </a:spcBef>
              <a:spcAft>
                <a:spcPts val="0"/>
              </a:spcAft>
              <a:buNone/>
            </a:pPr>
            <a:r>
              <a:rPr lang="en" sz="1600">
                <a:solidFill>
                  <a:srgbClr val="00B050"/>
                </a:solidFill>
                <a:latin typeface="Calibri"/>
                <a:ea typeface="Calibri"/>
                <a:cs typeface="Calibri"/>
                <a:sym typeface="Calibri"/>
              </a:rPr>
              <a:t>ICETCI 2024: DL for Brain Encoding and Decoding</a:t>
            </a:r>
            <a:endParaRPr sz="1600">
              <a:solidFill>
                <a:srgbClr val="00B050"/>
              </a:solidFill>
              <a:latin typeface="Calibri"/>
              <a:ea typeface="Calibri"/>
              <a:cs typeface="Calibri"/>
              <a:sym typeface="Calibri"/>
            </a:endParaRPr>
          </a:p>
        </p:txBody>
      </p:sp>
    </p:spTree>
    <p:extLst>
      <p:ext uri="{BB962C8B-B14F-4D97-AF65-F5344CB8AC3E}">
        <p14:creationId xmlns:p14="http://schemas.microsoft.com/office/powerpoint/2010/main" val="2353408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Slide">
  <p:cSld name="Main Slide">
    <p:spTree>
      <p:nvGrpSpPr>
        <p:cNvPr id="1" name="Shape 16"/>
        <p:cNvGrpSpPr/>
        <p:nvPr/>
      </p:nvGrpSpPr>
      <p:grpSpPr>
        <a:xfrm>
          <a:off x="0" y="0"/>
          <a:ext cx="0" cy="0"/>
          <a:chOff x="0" y="0"/>
          <a:chExt cx="0" cy="0"/>
        </a:xfrm>
      </p:grpSpPr>
      <p:sp>
        <p:nvSpPr>
          <p:cNvPr id="17" name="Google Shape;17;p15"/>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SG"/>
              <a:t>‹#›</a:t>
            </a:fld>
            <a:endParaRPr/>
          </a:p>
        </p:txBody>
      </p:sp>
      <p:sp>
        <p:nvSpPr>
          <p:cNvPr id="18" name="Google Shape;18;p15"/>
          <p:cNvSpPr txBox="1">
            <a:spLocks noGrp="1"/>
          </p:cNvSpPr>
          <p:nvPr>
            <p:ph type="ftr" idx="11"/>
          </p:nvPr>
        </p:nvSpPr>
        <p:spPr>
          <a:xfrm>
            <a:off x="0" y="6492875"/>
            <a:ext cx="11311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ICETCI 2024: DL for Brain Encoding and Decoding</a:t>
            </a:r>
            <a:endParaRPr/>
          </a:p>
        </p:txBody>
      </p:sp>
    </p:spTree>
    <p:extLst>
      <p:ext uri="{BB962C8B-B14F-4D97-AF65-F5344CB8AC3E}">
        <p14:creationId xmlns:p14="http://schemas.microsoft.com/office/powerpoint/2010/main" val="3792597120"/>
      </p:ext>
    </p:extLst>
  </p:cSld>
  <p:clrMapOvr>
    <a:masterClrMapping/>
  </p:clrMapOvr>
  <p:extLst>
    <p:ext uri="{DCECCB84-F9BA-43D5-87BE-67443E8EF086}">
      <p15:sldGuideLst xmlns:p15="http://schemas.microsoft.com/office/powerpoint/2012/main">
        <p15:guide id="1" pos="3720">
          <p15:clr>
            <a:srgbClr val="FBAE40"/>
          </p15:clr>
        </p15:guide>
        <p15:guide id="2" orient="horz" pos="552">
          <p15:clr>
            <a:srgbClr val="FBAE40"/>
          </p15:clr>
        </p15:guide>
        <p15:guide id="3" orient="horz" pos="3696">
          <p15:clr>
            <a:srgbClr val="FBAE40"/>
          </p15:clr>
        </p15:guide>
        <p15:guide id="4" pos="168">
          <p15:clr>
            <a:srgbClr val="FBAE40"/>
          </p15:clr>
        </p15:guide>
        <p15:guide id="5" pos="3960">
          <p15:clr>
            <a:srgbClr val="FBAE40"/>
          </p15:clr>
        </p15:guide>
        <p15:guide id="6" pos="7512">
          <p15:clr>
            <a:srgbClr val="FBAE40"/>
          </p15:clr>
        </p15:guide>
        <p15:guide id="7"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0" y="1"/>
            <a:ext cx="12192000" cy="95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7" name="Google Shape;177;p34"/>
          <p:cNvSpPr txBox="1">
            <a:spLocks noGrp="1"/>
          </p:cNvSpPr>
          <p:nvPr>
            <p:ph type="body" idx="1"/>
          </p:nvPr>
        </p:nvSpPr>
        <p:spPr>
          <a:xfrm>
            <a:off x="147639" y="1104900"/>
            <a:ext cx="11892000" cy="519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78" name="Google Shape;178;p34"/>
          <p:cNvSpPr txBox="1">
            <a:spLocks noGrp="1"/>
          </p:cNvSpPr>
          <p:nvPr>
            <p:ph type="dt" idx="10"/>
          </p:nvPr>
        </p:nvSpPr>
        <p:spPr>
          <a:xfrm>
            <a:off x="147637" y="6532575"/>
            <a:ext cx="38292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F4B081"/>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fld id="{27F49AA6-DA30-4A70-9654-F335BF6C6DD5}" type="datetime1">
              <a:rPr lang="en-US" smtClean="0"/>
              <a:t>12/17/2024</a:t>
            </a:fld>
            <a:endParaRPr/>
          </a:p>
        </p:txBody>
      </p:sp>
      <p:sp>
        <p:nvSpPr>
          <p:cNvPr id="179" name="Google Shape;179;p34"/>
          <p:cNvSpPr txBox="1">
            <a:spLocks noGrp="1"/>
          </p:cNvSpPr>
          <p:nvPr>
            <p:ph type="ftr" idx="11"/>
          </p:nvPr>
        </p:nvSpPr>
        <p:spPr>
          <a:xfrm>
            <a:off x="4095751" y="6532575"/>
            <a:ext cx="43340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600" b="0" i="0" u="none" strike="noStrike" cap="none">
                <a:solidFill>
                  <a:srgbClr val="00B050"/>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r>
              <a:rPr lang="en-US"/>
              <a:t>ICETCI 2024: DL for Brain Encoding and Decoding</a:t>
            </a:r>
            <a:endParaRPr/>
          </a:p>
        </p:txBody>
      </p:sp>
      <p:sp>
        <p:nvSpPr>
          <p:cNvPr id="180" name="Google Shape;180;p34"/>
          <p:cNvSpPr txBox="1">
            <a:spLocks noGrp="1"/>
          </p:cNvSpPr>
          <p:nvPr>
            <p:ph type="sldNum" idx="12"/>
          </p:nvPr>
        </p:nvSpPr>
        <p:spPr>
          <a:xfrm>
            <a:off x="8610600" y="6532575"/>
            <a:ext cx="3429200" cy="3652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1867" b="0" i="0" u="none" strike="noStrike" cap="none">
                <a:solidFill>
                  <a:schemeClr val="dk1"/>
                </a:solidFill>
                <a:latin typeface="Calibri"/>
                <a:ea typeface="Calibri"/>
                <a:cs typeface="Calibri"/>
                <a:sym typeface="Calibri"/>
              </a:defRPr>
            </a:lvl1pPr>
            <a:lvl2pPr marL="0" marR="0" lvl="1" indent="0" algn="r" rtl="0">
              <a:spcBef>
                <a:spcPts val="0"/>
              </a:spcBef>
              <a:buNone/>
              <a:defRPr sz="1867" b="0" i="0" u="none" strike="noStrike" cap="none">
                <a:solidFill>
                  <a:schemeClr val="dk1"/>
                </a:solidFill>
                <a:latin typeface="Calibri"/>
                <a:ea typeface="Calibri"/>
                <a:cs typeface="Calibri"/>
                <a:sym typeface="Calibri"/>
              </a:defRPr>
            </a:lvl2pPr>
            <a:lvl3pPr marL="0" marR="0" lvl="2" indent="0" algn="r" rtl="0">
              <a:spcBef>
                <a:spcPts val="0"/>
              </a:spcBef>
              <a:buNone/>
              <a:defRPr sz="1867" b="0" i="0" u="none" strike="noStrike" cap="none">
                <a:solidFill>
                  <a:schemeClr val="dk1"/>
                </a:solidFill>
                <a:latin typeface="Calibri"/>
                <a:ea typeface="Calibri"/>
                <a:cs typeface="Calibri"/>
                <a:sym typeface="Calibri"/>
              </a:defRPr>
            </a:lvl3pPr>
            <a:lvl4pPr marL="0" marR="0" lvl="3" indent="0" algn="r" rtl="0">
              <a:spcBef>
                <a:spcPts val="0"/>
              </a:spcBef>
              <a:buNone/>
              <a:defRPr sz="1867" b="0" i="0" u="none" strike="noStrike" cap="none">
                <a:solidFill>
                  <a:schemeClr val="dk1"/>
                </a:solidFill>
                <a:latin typeface="Calibri"/>
                <a:ea typeface="Calibri"/>
                <a:cs typeface="Calibri"/>
                <a:sym typeface="Calibri"/>
              </a:defRPr>
            </a:lvl4pPr>
            <a:lvl5pPr marL="0" marR="0" lvl="4" indent="0" algn="r" rtl="0">
              <a:spcBef>
                <a:spcPts val="0"/>
              </a:spcBef>
              <a:buNone/>
              <a:defRPr sz="1867" b="0" i="0" u="none" strike="noStrike" cap="none">
                <a:solidFill>
                  <a:schemeClr val="dk1"/>
                </a:solidFill>
                <a:latin typeface="Calibri"/>
                <a:ea typeface="Calibri"/>
                <a:cs typeface="Calibri"/>
                <a:sym typeface="Calibri"/>
              </a:defRPr>
            </a:lvl5pPr>
            <a:lvl6pPr marL="0" marR="0" lvl="5" indent="0" algn="r" rtl="0">
              <a:spcBef>
                <a:spcPts val="0"/>
              </a:spcBef>
              <a:buNone/>
              <a:defRPr sz="1867" b="0" i="0" u="none" strike="noStrike" cap="none">
                <a:solidFill>
                  <a:schemeClr val="dk1"/>
                </a:solidFill>
                <a:latin typeface="Calibri"/>
                <a:ea typeface="Calibri"/>
                <a:cs typeface="Calibri"/>
                <a:sym typeface="Calibri"/>
              </a:defRPr>
            </a:lvl6pPr>
            <a:lvl7pPr marL="0" marR="0" lvl="6" indent="0" algn="r" rtl="0">
              <a:spcBef>
                <a:spcPts val="0"/>
              </a:spcBef>
              <a:buNone/>
              <a:defRPr sz="1867" b="0" i="0" u="none" strike="noStrike" cap="none">
                <a:solidFill>
                  <a:schemeClr val="dk1"/>
                </a:solidFill>
                <a:latin typeface="Calibri"/>
                <a:ea typeface="Calibri"/>
                <a:cs typeface="Calibri"/>
                <a:sym typeface="Calibri"/>
              </a:defRPr>
            </a:lvl7pPr>
            <a:lvl8pPr marL="0" marR="0" lvl="7" indent="0" algn="r" rtl="0">
              <a:spcBef>
                <a:spcPts val="0"/>
              </a:spcBef>
              <a:buNone/>
              <a:defRPr sz="1867" b="0" i="0" u="none" strike="noStrike" cap="none">
                <a:solidFill>
                  <a:schemeClr val="dk1"/>
                </a:solidFill>
                <a:latin typeface="Calibri"/>
                <a:ea typeface="Calibri"/>
                <a:cs typeface="Calibri"/>
                <a:sym typeface="Calibri"/>
              </a:defRPr>
            </a:lvl8pPr>
            <a:lvl9pPr marL="0" marR="0" lvl="8" indent="0" algn="r"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181" name="Google Shape;181;p34"/>
          <p:cNvSpPr txBox="1">
            <a:spLocks noGrp="1"/>
          </p:cNvSpPr>
          <p:nvPr>
            <p:ph type="body" idx="2"/>
          </p:nvPr>
        </p:nvSpPr>
        <p:spPr>
          <a:xfrm>
            <a:off x="147639" y="6296025"/>
            <a:ext cx="11892000" cy="236800"/>
          </a:xfrm>
          <a:prstGeom prst="rect">
            <a:avLst/>
          </a:prstGeom>
          <a:noFill/>
          <a:ln>
            <a:noFill/>
          </a:ln>
        </p:spPr>
        <p:txBody>
          <a:bodyPr spcFirstLastPara="1" wrap="square" lIns="68575" tIns="34275" rIns="68575" bIns="34275" anchor="t" anchorCtr="0">
            <a:normAutofit/>
          </a:bodyPr>
          <a:lstStyle>
            <a:lvl1pPr marL="609585" lvl="0" indent="-482588" algn="l" rtl="0">
              <a:lnSpc>
                <a:spcPct val="90000"/>
              </a:lnSpc>
              <a:spcBef>
                <a:spcPts val="1067"/>
              </a:spcBef>
              <a:spcAft>
                <a:spcPts val="0"/>
              </a:spcAft>
              <a:buClr>
                <a:schemeClr val="dk1"/>
              </a:buClr>
              <a:buSzPts val="21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848965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5208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6B079-EA52-BDD1-EDBC-B804BD497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BDCE7-046B-6343-E8EA-1E14AE1C7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4E344-15C9-3261-5B9F-5A5E0C4F58CB}"/>
              </a:ext>
            </a:extLst>
          </p:cNvPr>
          <p:cNvSpPr>
            <a:spLocks noGrp="1"/>
          </p:cNvSpPr>
          <p:nvPr>
            <p:ph type="dt" sz="half" idx="10"/>
          </p:nvPr>
        </p:nvSpPr>
        <p:spPr/>
        <p:txBody>
          <a:bodyPr/>
          <a:lstStyle/>
          <a:p>
            <a:fld id="{EC38C5EF-5222-403C-B21B-C5709CFBBB85}" type="datetime1">
              <a:rPr lang="en-US" smtClean="0"/>
              <a:t>12/17/2024</a:t>
            </a:fld>
            <a:endParaRPr lang="en-US"/>
          </a:p>
        </p:txBody>
      </p:sp>
      <p:sp>
        <p:nvSpPr>
          <p:cNvPr id="5" name="Footer Placeholder 4">
            <a:extLst>
              <a:ext uri="{FF2B5EF4-FFF2-40B4-BE49-F238E27FC236}">
                <a16:creationId xmlns:a16="http://schemas.microsoft.com/office/drawing/2014/main" id="{C013BD7A-5580-4798-F0B1-DE524EB2CDF6}"/>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0E9C0352-4CFF-D0A4-7E6B-4248E87F6EDB}"/>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47963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4B1D-C9F8-32F0-CC32-7860440CC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96849E-B857-35F3-658A-DF7C383A3A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06BCC5-AB02-3508-BD88-CF16AD3C0D58}"/>
              </a:ext>
            </a:extLst>
          </p:cNvPr>
          <p:cNvSpPr>
            <a:spLocks noGrp="1"/>
          </p:cNvSpPr>
          <p:nvPr>
            <p:ph type="dt" sz="half" idx="10"/>
          </p:nvPr>
        </p:nvSpPr>
        <p:spPr/>
        <p:txBody>
          <a:bodyPr/>
          <a:lstStyle/>
          <a:p>
            <a:fld id="{C9F6BFC1-EB02-4F4F-AE55-2C72B191C5C5}" type="datetime1">
              <a:rPr lang="en-US" smtClean="0"/>
              <a:t>12/17/2024</a:t>
            </a:fld>
            <a:endParaRPr lang="en-US"/>
          </a:p>
        </p:txBody>
      </p:sp>
      <p:sp>
        <p:nvSpPr>
          <p:cNvPr id="5" name="Footer Placeholder 4">
            <a:extLst>
              <a:ext uri="{FF2B5EF4-FFF2-40B4-BE49-F238E27FC236}">
                <a16:creationId xmlns:a16="http://schemas.microsoft.com/office/drawing/2014/main" id="{91139A15-4083-A0AE-2DC9-E26EF2023647}"/>
              </a:ext>
            </a:extLst>
          </p:cNvPr>
          <p:cNvSpPr>
            <a:spLocks noGrp="1"/>
          </p:cNvSpPr>
          <p:nvPr>
            <p:ph type="ftr" sz="quarter" idx="11"/>
          </p:nvPr>
        </p:nvSpPr>
        <p:spPr/>
        <p:txBody>
          <a:bodyPr/>
          <a:lstStyle/>
          <a:p>
            <a:r>
              <a:rPr lang="en-US"/>
              <a:t>ICETCI 2024: DL for Brain Encoding and Decoding</a:t>
            </a:r>
          </a:p>
        </p:txBody>
      </p:sp>
      <p:sp>
        <p:nvSpPr>
          <p:cNvPr id="6" name="Slide Number Placeholder 5">
            <a:extLst>
              <a:ext uri="{FF2B5EF4-FFF2-40B4-BE49-F238E27FC236}">
                <a16:creationId xmlns:a16="http://schemas.microsoft.com/office/drawing/2014/main" id="{D0DAC10D-5100-2886-0059-83F2AC0CF4C5}"/>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63059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22F6-DA79-2CCE-B6A7-03FD93172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7BE4F-B21E-88C6-0F3B-79209E37D9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7CC263-2C57-A454-0576-89541D3E7A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44C25C-8575-FE57-F532-DC12FC2436BE}"/>
              </a:ext>
            </a:extLst>
          </p:cNvPr>
          <p:cNvSpPr>
            <a:spLocks noGrp="1"/>
          </p:cNvSpPr>
          <p:nvPr>
            <p:ph type="dt" sz="half" idx="10"/>
          </p:nvPr>
        </p:nvSpPr>
        <p:spPr/>
        <p:txBody>
          <a:bodyPr/>
          <a:lstStyle/>
          <a:p>
            <a:fld id="{63C170B6-FE90-40C2-BF61-0E95CD2BBFC2}" type="datetime1">
              <a:rPr lang="en-US" smtClean="0"/>
              <a:t>12/17/2024</a:t>
            </a:fld>
            <a:endParaRPr lang="en-US"/>
          </a:p>
        </p:txBody>
      </p:sp>
      <p:sp>
        <p:nvSpPr>
          <p:cNvPr id="6" name="Footer Placeholder 5">
            <a:extLst>
              <a:ext uri="{FF2B5EF4-FFF2-40B4-BE49-F238E27FC236}">
                <a16:creationId xmlns:a16="http://schemas.microsoft.com/office/drawing/2014/main" id="{019354B8-2AF9-38E2-FF1D-0D172F03F184}"/>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E80A1D0D-C9FC-96B9-3C70-72D8E723B76D}"/>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89884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DCAD-23A6-76AC-22B1-7601A65E84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F74A90-672F-7FCD-64DF-99E9971E1E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5C46B-7282-745A-FD9B-56B9B5089F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D1278-59C9-D5BE-DB56-831BF62F34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DB6873-0FA8-1135-316D-5151AEA533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A4C12D-7045-C0C4-CBA1-D6C4DBB136DE}"/>
              </a:ext>
            </a:extLst>
          </p:cNvPr>
          <p:cNvSpPr>
            <a:spLocks noGrp="1"/>
          </p:cNvSpPr>
          <p:nvPr>
            <p:ph type="dt" sz="half" idx="10"/>
          </p:nvPr>
        </p:nvSpPr>
        <p:spPr/>
        <p:txBody>
          <a:bodyPr/>
          <a:lstStyle/>
          <a:p>
            <a:fld id="{9E4894BF-2376-404F-A9BE-781788225CD0}" type="datetime1">
              <a:rPr lang="en-US" smtClean="0"/>
              <a:t>12/17/2024</a:t>
            </a:fld>
            <a:endParaRPr lang="en-US"/>
          </a:p>
        </p:txBody>
      </p:sp>
      <p:sp>
        <p:nvSpPr>
          <p:cNvPr id="8" name="Footer Placeholder 7">
            <a:extLst>
              <a:ext uri="{FF2B5EF4-FFF2-40B4-BE49-F238E27FC236}">
                <a16:creationId xmlns:a16="http://schemas.microsoft.com/office/drawing/2014/main" id="{0BE234FF-1A5A-1F67-057D-32BF40507AD4}"/>
              </a:ext>
            </a:extLst>
          </p:cNvPr>
          <p:cNvSpPr>
            <a:spLocks noGrp="1"/>
          </p:cNvSpPr>
          <p:nvPr>
            <p:ph type="ftr" sz="quarter" idx="11"/>
          </p:nvPr>
        </p:nvSpPr>
        <p:spPr/>
        <p:txBody>
          <a:bodyPr/>
          <a:lstStyle/>
          <a:p>
            <a:r>
              <a:rPr lang="en-US"/>
              <a:t>ICETCI 2024: DL for Brain Encoding and Decoding</a:t>
            </a:r>
          </a:p>
        </p:txBody>
      </p:sp>
      <p:sp>
        <p:nvSpPr>
          <p:cNvPr id="9" name="Slide Number Placeholder 8">
            <a:extLst>
              <a:ext uri="{FF2B5EF4-FFF2-40B4-BE49-F238E27FC236}">
                <a16:creationId xmlns:a16="http://schemas.microsoft.com/office/drawing/2014/main" id="{A5D89CEB-6EA5-5B13-1D72-FD5C15D1B2BA}"/>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28384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DFDD-E2FA-7C24-90F7-4173CB470F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1FE414-20B2-2E9E-C21D-55ED2410C8B4}"/>
              </a:ext>
            </a:extLst>
          </p:cNvPr>
          <p:cNvSpPr>
            <a:spLocks noGrp="1"/>
          </p:cNvSpPr>
          <p:nvPr>
            <p:ph type="dt" sz="half" idx="10"/>
          </p:nvPr>
        </p:nvSpPr>
        <p:spPr/>
        <p:txBody>
          <a:bodyPr/>
          <a:lstStyle/>
          <a:p>
            <a:fld id="{31F7A0AF-25C2-4582-88D8-F1094B35F01A}" type="datetime1">
              <a:rPr lang="en-US" smtClean="0"/>
              <a:t>12/17/2024</a:t>
            </a:fld>
            <a:endParaRPr lang="en-US"/>
          </a:p>
        </p:txBody>
      </p:sp>
      <p:sp>
        <p:nvSpPr>
          <p:cNvPr id="4" name="Footer Placeholder 3">
            <a:extLst>
              <a:ext uri="{FF2B5EF4-FFF2-40B4-BE49-F238E27FC236}">
                <a16:creationId xmlns:a16="http://schemas.microsoft.com/office/drawing/2014/main" id="{02D9A6A4-05C1-DB27-78EF-28F6EAFE4BA3}"/>
              </a:ext>
            </a:extLst>
          </p:cNvPr>
          <p:cNvSpPr>
            <a:spLocks noGrp="1"/>
          </p:cNvSpPr>
          <p:nvPr>
            <p:ph type="ftr" sz="quarter" idx="11"/>
          </p:nvPr>
        </p:nvSpPr>
        <p:spPr/>
        <p:txBody>
          <a:bodyPr/>
          <a:lstStyle/>
          <a:p>
            <a:r>
              <a:rPr lang="en-US"/>
              <a:t>ICETCI 2024: DL for Brain Encoding and Decoding</a:t>
            </a:r>
          </a:p>
        </p:txBody>
      </p:sp>
      <p:sp>
        <p:nvSpPr>
          <p:cNvPr id="5" name="Slide Number Placeholder 4">
            <a:extLst>
              <a:ext uri="{FF2B5EF4-FFF2-40B4-BE49-F238E27FC236}">
                <a16:creationId xmlns:a16="http://schemas.microsoft.com/office/drawing/2014/main" id="{43D5989A-AA10-3900-98A8-FCE3C420D5DF}"/>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2849972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80D6D6-F721-DACF-D4B2-A0A152E98EE5}"/>
              </a:ext>
            </a:extLst>
          </p:cNvPr>
          <p:cNvSpPr>
            <a:spLocks noGrp="1"/>
          </p:cNvSpPr>
          <p:nvPr>
            <p:ph type="dt" sz="half" idx="10"/>
          </p:nvPr>
        </p:nvSpPr>
        <p:spPr/>
        <p:txBody>
          <a:bodyPr/>
          <a:lstStyle/>
          <a:p>
            <a:fld id="{EF2C1F66-38AA-457B-A413-8F81F00E60C8}" type="datetime1">
              <a:rPr lang="en-US" smtClean="0"/>
              <a:t>12/17/2024</a:t>
            </a:fld>
            <a:endParaRPr lang="en-US"/>
          </a:p>
        </p:txBody>
      </p:sp>
      <p:sp>
        <p:nvSpPr>
          <p:cNvPr id="3" name="Footer Placeholder 2">
            <a:extLst>
              <a:ext uri="{FF2B5EF4-FFF2-40B4-BE49-F238E27FC236}">
                <a16:creationId xmlns:a16="http://schemas.microsoft.com/office/drawing/2014/main" id="{62E35F44-BCC0-DE60-4B8F-6D51B0385EB9}"/>
              </a:ext>
            </a:extLst>
          </p:cNvPr>
          <p:cNvSpPr>
            <a:spLocks noGrp="1"/>
          </p:cNvSpPr>
          <p:nvPr>
            <p:ph type="ftr" sz="quarter" idx="11"/>
          </p:nvPr>
        </p:nvSpPr>
        <p:spPr/>
        <p:txBody>
          <a:bodyPr/>
          <a:lstStyle/>
          <a:p>
            <a:r>
              <a:rPr lang="en-US"/>
              <a:t>ICETCI 2024: DL for Brain Encoding and Decoding</a:t>
            </a:r>
          </a:p>
        </p:txBody>
      </p:sp>
      <p:sp>
        <p:nvSpPr>
          <p:cNvPr id="4" name="Slide Number Placeholder 3">
            <a:extLst>
              <a:ext uri="{FF2B5EF4-FFF2-40B4-BE49-F238E27FC236}">
                <a16:creationId xmlns:a16="http://schemas.microsoft.com/office/drawing/2014/main" id="{EC628A8C-4DD3-A2D1-4FAC-7C59B53AD7B4}"/>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3533039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1B2E-4F23-7F7F-B624-02DD7D5AB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68D8AC-F8BB-B3C2-79A9-DACB93D95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789AFE-FA65-C7F1-A1ED-C775A5CB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DB725-DB1B-8687-8E78-88FD51992252}"/>
              </a:ext>
            </a:extLst>
          </p:cNvPr>
          <p:cNvSpPr>
            <a:spLocks noGrp="1"/>
          </p:cNvSpPr>
          <p:nvPr>
            <p:ph type="dt" sz="half" idx="10"/>
          </p:nvPr>
        </p:nvSpPr>
        <p:spPr/>
        <p:txBody>
          <a:bodyPr/>
          <a:lstStyle/>
          <a:p>
            <a:fld id="{2E68BE2D-CB71-482B-BCF1-FEA1BE872F56}" type="datetime1">
              <a:rPr lang="en-US" smtClean="0"/>
              <a:t>12/17/2024</a:t>
            </a:fld>
            <a:endParaRPr lang="en-US"/>
          </a:p>
        </p:txBody>
      </p:sp>
      <p:sp>
        <p:nvSpPr>
          <p:cNvPr id="6" name="Footer Placeholder 5">
            <a:extLst>
              <a:ext uri="{FF2B5EF4-FFF2-40B4-BE49-F238E27FC236}">
                <a16:creationId xmlns:a16="http://schemas.microsoft.com/office/drawing/2014/main" id="{C167EECC-480B-411B-2699-4B27B462BCB3}"/>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859F928F-E0B7-C713-5AD9-295B2AC31C1E}"/>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106783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C567-E1B7-54BE-1F8E-05DA0C376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15EBD0-9D06-E304-165F-E9B78DD6B2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FC9ACB-C4D9-05ED-C29E-E813BD4BC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AAA5A-5831-06C3-272A-CF87913764E8}"/>
              </a:ext>
            </a:extLst>
          </p:cNvPr>
          <p:cNvSpPr>
            <a:spLocks noGrp="1"/>
          </p:cNvSpPr>
          <p:nvPr>
            <p:ph type="dt" sz="half" idx="10"/>
          </p:nvPr>
        </p:nvSpPr>
        <p:spPr/>
        <p:txBody>
          <a:bodyPr/>
          <a:lstStyle/>
          <a:p>
            <a:fld id="{94671FD1-0266-433E-B16E-CCA253203D18}" type="datetime1">
              <a:rPr lang="en-US" smtClean="0"/>
              <a:t>12/17/2024</a:t>
            </a:fld>
            <a:endParaRPr lang="en-US"/>
          </a:p>
        </p:txBody>
      </p:sp>
      <p:sp>
        <p:nvSpPr>
          <p:cNvPr id="6" name="Footer Placeholder 5">
            <a:extLst>
              <a:ext uri="{FF2B5EF4-FFF2-40B4-BE49-F238E27FC236}">
                <a16:creationId xmlns:a16="http://schemas.microsoft.com/office/drawing/2014/main" id="{2504E0A3-61D0-C06D-3999-56D1F7B05978}"/>
              </a:ext>
            </a:extLst>
          </p:cNvPr>
          <p:cNvSpPr>
            <a:spLocks noGrp="1"/>
          </p:cNvSpPr>
          <p:nvPr>
            <p:ph type="ftr" sz="quarter" idx="11"/>
          </p:nvPr>
        </p:nvSpPr>
        <p:spPr/>
        <p:txBody>
          <a:bodyPr/>
          <a:lstStyle/>
          <a:p>
            <a:r>
              <a:rPr lang="en-US"/>
              <a:t>ICETCI 2024: DL for Brain Encoding and Decoding</a:t>
            </a:r>
          </a:p>
        </p:txBody>
      </p:sp>
      <p:sp>
        <p:nvSpPr>
          <p:cNvPr id="7" name="Slide Number Placeholder 6">
            <a:extLst>
              <a:ext uri="{FF2B5EF4-FFF2-40B4-BE49-F238E27FC236}">
                <a16:creationId xmlns:a16="http://schemas.microsoft.com/office/drawing/2014/main" id="{EA221A4C-67CF-FAC8-7BB7-BAAA4761721C}"/>
              </a:ext>
            </a:extLst>
          </p:cNvPr>
          <p:cNvSpPr>
            <a:spLocks noGrp="1"/>
          </p:cNvSpPr>
          <p:nvPr>
            <p:ph type="sldNum" sz="quarter" idx="12"/>
          </p:nvPr>
        </p:nvSpPr>
        <p:spPr/>
        <p:txBody>
          <a:bodyPr/>
          <a:lstStyle/>
          <a:p>
            <a:fld id="{5BE9A157-85A7-42EF-8098-7F5FC6C09ADD}" type="slidenum">
              <a:rPr lang="en-US" smtClean="0"/>
              <a:t>‹#›</a:t>
            </a:fld>
            <a:endParaRPr lang="en-US"/>
          </a:p>
        </p:txBody>
      </p:sp>
    </p:spTree>
    <p:extLst>
      <p:ext uri="{BB962C8B-B14F-4D97-AF65-F5344CB8AC3E}">
        <p14:creationId xmlns:p14="http://schemas.microsoft.com/office/powerpoint/2010/main" val="377997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5083F0-4948-A43C-1A75-ACFEA3D67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8AD041-D634-80BE-7277-FBF4CBBF0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4E035-A4AB-2A0F-F99A-E6E863FADE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3ACDF7-355A-4596-95D6-0C4270D8BE8F}" type="datetime1">
              <a:rPr lang="en-US" smtClean="0"/>
              <a:t>12/17/2024</a:t>
            </a:fld>
            <a:endParaRPr lang="en-US"/>
          </a:p>
        </p:txBody>
      </p:sp>
      <p:sp>
        <p:nvSpPr>
          <p:cNvPr id="5" name="Footer Placeholder 4">
            <a:extLst>
              <a:ext uri="{FF2B5EF4-FFF2-40B4-BE49-F238E27FC236}">
                <a16:creationId xmlns:a16="http://schemas.microsoft.com/office/drawing/2014/main" id="{259884AC-E86A-0BBE-33AC-63C460F64A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ICETCI 2024: DL for Brain Encoding and Decoding</a:t>
            </a:r>
          </a:p>
        </p:txBody>
      </p:sp>
      <p:sp>
        <p:nvSpPr>
          <p:cNvPr id="6" name="Slide Number Placeholder 5">
            <a:extLst>
              <a:ext uri="{FF2B5EF4-FFF2-40B4-BE49-F238E27FC236}">
                <a16:creationId xmlns:a16="http://schemas.microsoft.com/office/drawing/2014/main" id="{E3CB3413-12D4-F612-0570-642423D3F6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E9A157-85A7-42EF-8098-7F5FC6C09ADD}" type="slidenum">
              <a:rPr lang="en-US" smtClean="0"/>
              <a:t>‹#›</a:t>
            </a:fld>
            <a:endParaRPr lang="en-US"/>
          </a:p>
        </p:txBody>
      </p:sp>
    </p:spTree>
    <p:extLst>
      <p:ext uri="{BB962C8B-B14F-4D97-AF65-F5344CB8AC3E}">
        <p14:creationId xmlns:p14="http://schemas.microsoft.com/office/powerpoint/2010/main" val="477046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bba-reddy.oota@inria.fr" TargetMode="External"/><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hyperlink" Target="mailto:raju.bapi@iiit.ac.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hyperlink" Target="https://www.biorxiv.org/content/10.1101/2021.04.02.438248v2.abstrac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proceedings.neurips.cc/paper/2020/hash/9e9a30b74c49d07d8150c8c83b1ccf07-Abstract.html"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206.01685"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hyperlink" Target="https://proceedings.neurips.cc/paper/2020/file/38a8e18d75e95ca619af8df0da1417f2-Paper.pdf"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hyperlink" Target="https://proceedings.neurips.cc/paper/2019/file/749a8e6c231831ef7756db230b4359c8-Paper.pdf"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3.xml"/><Relationship Id="rId7" Type="http://schemas.openxmlformats.org/officeDocument/2006/relationships/image" Target="../media/image4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5" Type="http://schemas.openxmlformats.org/officeDocument/2006/relationships/hyperlink" Target="https://www.nature.com/articles/s42003-022-03036-1" TargetMode="External"/><Relationship Id="rId10" Type="http://schemas.openxmlformats.org/officeDocument/2006/relationships/image" Target="../media/image50.png"/><Relationship Id="rId4" Type="http://schemas.openxmlformats.org/officeDocument/2006/relationships/notesSlide" Target="../notesSlides/notesSlide27.xml"/><Relationship Id="rId9"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hyperlink" Target="https://www.pnas.org/doi/abs/10.1073/pnas.2105646118"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2205.14252.pdf"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2206.01685"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hyperlink" Target="https://proceedings.neurips.cc/paper/2019/file/2b8501af7b64d1aaae7dd832805f0709-Paper.pdf" TargetMode="External"/><Relationship Id="rId3" Type="http://schemas.openxmlformats.org/officeDocument/2006/relationships/image" Target="../media/image59.png"/><Relationship Id="rId7"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hyperlink" Target="https://proceedings.neurips.cc/paper/2019/file/2b8501af7b64d1aaae7dd832805f0709-Paper.pdf" TargetMode="External"/><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pdf/2205.01404.pdf"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2212.08094"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5.png"/><Relationship Id="rId9"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2311.04664"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8" Type="http://schemas.openxmlformats.org/officeDocument/2006/relationships/image" Target="../media/image88.jpg"/><Relationship Id="rId13" Type="http://schemas.openxmlformats.org/officeDocument/2006/relationships/image" Target="../media/image93.png"/><Relationship Id="rId3" Type="http://schemas.openxmlformats.org/officeDocument/2006/relationships/image" Target="../media/image84.jpg"/><Relationship Id="rId7" Type="http://schemas.openxmlformats.org/officeDocument/2006/relationships/image" Target="../media/image87.PNG"/><Relationship Id="rId12" Type="http://schemas.openxmlformats.org/officeDocument/2006/relationships/image" Target="../media/image9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jpg"/><Relationship Id="rId10" Type="http://schemas.openxmlformats.org/officeDocument/2006/relationships/image" Target="../media/image90.jpg"/><Relationship Id="rId4" Type="http://schemas.openxmlformats.org/officeDocument/2006/relationships/image" Target="../media/image2.jpg"/><Relationship Id="rId9"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www.science.org/doi/pdf/10.1126/science.1152876?casa_token=mb6_AS1D9QcAAAAA:cOwmrnT6H_zDTqiz_jQ1tLfLQGfKVZ3ieyhHEaldzx8JamQ-JBk9q637zkErMfY645-k6KXNv7vtWQ"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journals.plos.org/ploscompbiol/article?id=10.1371/journal.pcbi.1003412"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ctrTitle"/>
          </p:nvPr>
        </p:nvSpPr>
        <p:spPr>
          <a:xfrm>
            <a:off x="247040" y="495717"/>
            <a:ext cx="11650320" cy="1740000"/>
          </a:xfrm>
          <a:prstGeom prst="rect">
            <a:avLst/>
          </a:prstGeom>
          <a:noFill/>
          <a:ln>
            <a:noFill/>
          </a:ln>
        </p:spPr>
        <p:txBody>
          <a:bodyPr spcFirstLastPara="1" vert="horz" wrap="square" lIns="91433" tIns="45700" rIns="91433" bIns="45700" rtlCol="0" anchor="b" anchorCtr="0">
            <a:normAutofit/>
          </a:bodyPr>
          <a:lstStyle/>
          <a:p>
            <a:pPr>
              <a:spcBef>
                <a:spcPts val="0"/>
              </a:spcBef>
              <a:buClr>
                <a:srgbClr val="FF0000"/>
              </a:buClr>
              <a:buSzPct val="100000"/>
            </a:pPr>
            <a:r>
              <a:rPr lang="en-US" sz="4800" b="1">
                <a:solidFill>
                  <a:srgbClr val="FF0000"/>
                </a:solidFill>
                <a:latin typeface="Calibri"/>
                <a:ea typeface="Calibri"/>
                <a:cs typeface="Calibri"/>
                <a:sym typeface="Calibri"/>
              </a:rPr>
              <a:t>Bridging Language in Machines and Language in the Brain</a:t>
            </a:r>
            <a:endParaRPr sz="4800" dirty="0"/>
          </a:p>
        </p:txBody>
      </p:sp>
      <p:sp>
        <p:nvSpPr>
          <p:cNvPr id="89" name="Google Shape;89;p19"/>
          <p:cNvSpPr txBox="1">
            <a:spLocks noGrp="1"/>
          </p:cNvSpPr>
          <p:nvPr>
            <p:ph type="subTitle" idx="1"/>
          </p:nvPr>
        </p:nvSpPr>
        <p:spPr>
          <a:xfrm>
            <a:off x="790600" y="2463800"/>
            <a:ext cx="10563200" cy="1998408"/>
          </a:xfrm>
          <a:prstGeom prst="rect">
            <a:avLst/>
          </a:prstGeom>
          <a:noFill/>
          <a:ln>
            <a:noFill/>
          </a:ln>
        </p:spPr>
        <p:txBody>
          <a:bodyPr spcFirstLastPara="1" vert="horz" wrap="square" lIns="91433" tIns="45700" rIns="91433" bIns="45700" rtlCol="0" anchor="t" anchorCtr="0">
            <a:normAutofit fontScale="85000" lnSpcReduction="20000"/>
          </a:bodyPr>
          <a:lstStyle/>
          <a:p>
            <a:pPr>
              <a:spcBef>
                <a:spcPts val="0"/>
              </a:spcBef>
              <a:buClr>
                <a:srgbClr val="00B0F0"/>
              </a:buClr>
              <a:buSzPct val="100000"/>
            </a:pPr>
            <a:r>
              <a:rPr lang="en" sz="2800" dirty="0">
                <a:solidFill>
                  <a:srgbClr val="00B0F0"/>
                </a:solidFill>
              </a:rPr>
              <a:t>Subba </a:t>
            </a:r>
            <a:r>
              <a:rPr lang="en" sz="2800">
                <a:solidFill>
                  <a:srgbClr val="00B0F0"/>
                </a:solidFill>
              </a:rPr>
              <a:t>Reddy Oota</a:t>
            </a:r>
            <a:r>
              <a:rPr lang="en" sz="2800" baseline="30000">
                <a:solidFill>
                  <a:srgbClr val="00B0F0"/>
                </a:solidFill>
              </a:rPr>
              <a:t>1,2,3</a:t>
            </a:r>
            <a:r>
              <a:rPr lang="en" sz="2800">
                <a:solidFill>
                  <a:srgbClr val="00B0F0"/>
                </a:solidFill>
              </a:rPr>
              <a:t>, Mounika Marreddy</a:t>
            </a:r>
            <a:r>
              <a:rPr lang="en" sz="2800" baseline="30000">
                <a:solidFill>
                  <a:srgbClr val="00B0F0"/>
                </a:solidFill>
              </a:rPr>
              <a:t>4</a:t>
            </a:r>
            <a:r>
              <a:rPr lang="en" sz="2800">
                <a:solidFill>
                  <a:srgbClr val="00B0F0"/>
                </a:solidFill>
              </a:rPr>
              <a:t>, </a:t>
            </a:r>
            <a:r>
              <a:rPr lang="en" sz="2800" dirty="0">
                <a:solidFill>
                  <a:srgbClr val="00B0F0"/>
                </a:solidFill>
              </a:rPr>
              <a:t>Raju S</a:t>
            </a:r>
            <a:r>
              <a:rPr lang="en" sz="2800">
                <a:solidFill>
                  <a:srgbClr val="00B0F0"/>
                </a:solidFill>
              </a:rPr>
              <a:t>. Bapi</a:t>
            </a:r>
            <a:r>
              <a:rPr lang="en" sz="2800" baseline="30000">
                <a:solidFill>
                  <a:srgbClr val="00B0F0"/>
                </a:solidFill>
              </a:rPr>
              <a:t>5</a:t>
            </a:r>
            <a:endParaRPr dirty="0"/>
          </a:p>
          <a:p>
            <a:pPr>
              <a:spcBef>
                <a:spcPts val="1067"/>
              </a:spcBef>
              <a:buClr>
                <a:schemeClr val="dk1"/>
              </a:buClr>
              <a:buSzPct val="100000"/>
            </a:pPr>
            <a:endParaRPr lang="en-IN" sz="1300" baseline="30000" dirty="0">
              <a:solidFill>
                <a:srgbClr val="00B050"/>
              </a:solidFill>
            </a:endParaRPr>
          </a:p>
          <a:p>
            <a:pPr>
              <a:spcBef>
                <a:spcPts val="1067"/>
              </a:spcBef>
              <a:buClr>
                <a:srgbClr val="00B050"/>
              </a:buClr>
              <a:buSzPct val="100000"/>
            </a:pPr>
            <a:r>
              <a:rPr lang="en" sz="2267" baseline="30000" dirty="0">
                <a:solidFill>
                  <a:srgbClr val="00B050"/>
                </a:solidFill>
              </a:rPr>
              <a:t>1</a:t>
            </a:r>
            <a:r>
              <a:rPr lang="en" sz="2267" dirty="0">
                <a:solidFill>
                  <a:srgbClr val="00B050"/>
                </a:solidFill>
              </a:rPr>
              <a:t>Inria Bordeaux, </a:t>
            </a:r>
            <a:r>
              <a:rPr lang="en" sz="2267">
                <a:solidFill>
                  <a:srgbClr val="00B050"/>
                </a:solidFill>
              </a:rPr>
              <a:t>France; </a:t>
            </a:r>
            <a:r>
              <a:rPr lang="en" sz="2267" baseline="30000">
                <a:solidFill>
                  <a:srgbClr val="00B050"/>
                </a:solidFill>
              </a:rPr>
              <a:t>2</a:t>
            </a:r>
            <a:r>
              <a:rPr lang="en" sz="2267">
                <a:solidFill>
                  <a:srgbClr val="00B050"/>
                </a:solidFill>
              </a:rPr>
              <a:t>MPI for Software Systems, Germany; </a:t>
            </a:r>
            <a:r>
              <a:rPr lang="en" sz="2267" baseline="30000">
                <a:solidFill>
                  <a:srgbClr val="00B050"/>
                </a:solidFill>
              </a:rPr>
              <a:t>3</a:t>
            </a:r>
            <a:r>
              <a:rPr lang="en" sz="2267">
                <a:solidFill>
                  <a:srgbClr val="00B050"/>
                </a:solidFill>
              </a:rPr>
              <a:t>TU Berlin, Germany, </a:t>
            </a:r>
          </a:p>
          <a:p>
            <a:pPr>
              <a:spcBef>
                <a:spcPts val="1067"/>
              </a:spcBef>
              <a:buClr>
                <a:srgbClr val="00B050"/>
              </a:buClr>
              <a:buSzPct val="100000"/>
            </a:pPr>
            <a:r>
              <a:rPr lang="en" sz="2267" baseline="30000">
                <a:solidFill>
                  <a:srgbClr val="00B050"/>
                </a:solidFill>
              </a:rPr>
              <a:t>4</a:t>
            </a:r>
            <a:r>
              <a:rPr lang="en-US" sz="2267">
                <a:solidFill>
                  <a:srgbClr val="00B050"/>
                </a:solidFill>
              </a:rPr>
              <a:t>University of Bonn, Germany;</a:t>
            </a:r>
            <a:r>
              <a:rPr lang="en" sz="2267">
                <a:solidFill>
                  <a:srgbClr val="00B050"/>
                </a:solidFill>
              </a:rPr>
              <a:t>  </a:t>
            </a:r>
            <a:r>
              <a:rPr lang="en" sz="2267" baseline="30000">
                <a:solidFill>
                  <a:srgbClr val="00B050"/>
                </a:solidFill>
              </a:rPr>
              <a:t>5</a:t>
            </a:r>
            <a:r>
              <a:rPr lang="en" sz="2267">
                <a:solidFill>
                  <a:srgbClr val="00B050"/>
                </a:solidFill>
              </a:rPr>
              <a:t>IIIT </a:t>
            </a:r>
            <a:r>
              <a:rPr lang="en" sz="2267" dirty="0">
                <a:solidFill>
                  <a:srgbClr val="00B050"/>
                </a:solidFill>
              </a:rPr>
              <a:t>Hyderabad, India</a:t>
            </a:r>
            <a:r>
              <a:rPr lang="en" sz="2267">
                <a:solidFill>
                  <a:srgbClr val="00B050"/>
                </a:solidFill>
              </a:rPr>
              <a:t>; </a:t>
            </a:r>
            <a:endParaRPr dirty="0"/>
          </a:p>
          <a:p>
            <a:pPr>
              <a:spcBef>
                <a:spcPts val="1067"/>
              </a:spcBef>
              <a:buClr>
                <a:schemeClr val="dk1"/>
              </a:buClr>
              <a:buSzPct val="64285"/>
            </a:pPr>
            <a:endParaRPr sz="1400" dirty="0"/>
          </a:p>
          <a:p>
            <a:pPr>
              <a:spcBef>
                <a:spcPts val="1067"/>
              </a:spcBef>
              <a:buClr>
                <a:schemeClr val="dk1"/>
              </a:buClr>
              <a:buSzPct val="64285"/>
            </a:pPr>
            <a:r>
              <a:rPr lang="en" dirty="0">
                <a:hlinkClick r:id="rId3"/>
              </a:rPr>
              <a:t>subba-reddy.oota@inria.fr</a:t>
            </a:r>
            <a:r>
              <a:rPr lang="en"/>
              <a:t>, </a:t>
            </a:r>
            <a:r>
              <a:rPr lang="en-US" sz="2400">
                <a:hlinkClick r:id="rId3"/>
              </a:rPr>
              <a:t>mmarredd@uni-bonn.de</a:t>
            </a:r>
            <a:r>
              <a:rPr lang="en"/>
              <a:t>, </a:t>
            </a:r>
            <a:r>
              <a:rPr lang="en" dirty="0">
                <a:hlinkClick r:id="rId4"/>
              </a:rPr>
              <a:t>raju.bapi@iiit.ac</a:t>
            </a:r>
            <a:r>
              <a:rPr lang="en">
                <a:hlinkClick r:id="rId4"/>
              </a:rPr>
              <a:t>.in</a:t>
            </a:r>
            <a:endParaRPr dirty="0"/>
          </a:p>
        </p:txBody>
      </p:sp>
      <p:pic>
        <p:nvPicPr>
          <p:cNvPr id="7" name="Content Placeholder 4" descr="A picture containing person, wall, indoor, person&#10;&#10;Description automatically generated">
            <a:extLst>
              <a:ext uri="{FF2B5EF4-FFF2-40B4-BE49-F238E27FC236}">
                <a16:creationId xmlns:a16="http://schemas.microsoft.com/office/drawing/2014/main" id="{0002543D-FC9E-2841-F92D-E39F04FB8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595" y="4690291"/>
            <a:ext cx="1233584" cy="1307732"/>
          </a:xfrm>
          <a:prstGeom prst="rect">
            <a:avLst/>
          </a:prstGeom>
        </p:spPr>
      </p:pic>
      <p:pic>
        <p:nvPicPr>
          <p:cNvPr id="10" name="Picture 9" descr="A picture containing person, indoor, wearing, posing&#10;&#10;Description automatically generated">
            <a:extLst>
              <a:ext uri="{FF2B5EF4-FFF2-40B4-BE49-F238E27FC236}">
                <a16:creationId xmlns:a16="http://schemas.microsoft.com/office/drawing/2014/main" id="{23D9A462-E37D-87FC-FEDF-8E7F2C741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0075" y="4690291"/>
            <a:ext cx="1233584" cy="1307733"/>
          </a:xfrm>
          <a:prstGeom prst="rect">
            <a:avLst/>
          </a:prstGeom>
        </p:spPr>
      </p:pic>
      <p:pic>
        <p:nvPicPr>
          <p:cNvPr id="2" name="Picture 1" descr="A person taking a selfie&#10;&#10;Description automatically generated">
            <a:extLst>
              <a:ext uri="{FF2B5EF4-FFF2-40B4-BE49-F238E27FC236}">
                <a16:creationId xmlns:a16="http://schemas.microsoft.com/office/drawing/2014/main" id="{0C725189-CB2D-E14F-6909-CE8B14F94E49}"/>
              </a:ext>
            </a:extLst>
          </p:cNvPr>
          <p:cNvPicPr>
            <a:picLocks noChangeAspect="1"/>
          </p:cNvPicPr>
          <p:nvPr/>
        </p:nvPicPr>
        <p:blipFill rotWithShape="1">
          <a:blip r:embed="rId7">
            <a:extLst>
              <a:ext uri="{28A0092B-C50C-407E-A947-70E740481C1C}">
                <a14:useLocalDpi xmlns:a14="http://schemas.microsoft.com/office/drawing/2010/main" val="0"/>
              </a:ext>
            </a:extLst>
          </a:blip>
          <a:srcRect l="16898" t="23642" r="31280" b="20762"/>
          <a:stretch/>
        </p:blipFill>
        <p:spPr>
          <a:xfrm>
            <a:off x="5509076" y="4690291"/>
            <a:ext cx="1176100" cy="1307732"/>
          </a:xfrm>
          <a:prstGeom prst="rect">
            <a:avLst/>
          </a:prstGeom>
        </p:spPr>
      </p:pic>
      <p:sp>
        <p:nvSpPr>
          <p:cNvPr id="3" name="Footer Placeholder 4">
            <a:extLst>
              <a:ext uri="{FF2B5EF4-FFF2-40B4-BE49-F238E27FC236}">
                <a16:creationId xmlns:a16="http://schemas.microsoft.com/office/drawing/2014/main" id="{AADC62DB-FEDF-BDA4-1180-C21CE67CFA35}"/>
              </a:ext>
            </a:extLst>
          </p:cNvPr>
          <p:cNvSpPr>
            <a:spLocks noGrp="1"/>
          </p:cNvSpPr>
          <p:nvPr>
            <p:ph type="ftr" sz="quarter" idx="11"/>
          </p:nvPr>
        </p:nvSpPr>
        <p:spPr>
          <a:xfrm>
            <a:off x="4095750" y="6532575"/>
            <a:ext cx="4591049" cy="365125"/>
          </a:xfrm>
        </p:spPr>
        <p:txBody>
          <a:bodyPr/>
          <a:lstStyle/>
          <a:p>
            <a:r>
              <a:rPr lang="en-IN" sz="1600">
                <a:solidFill>
                  <a:srgbClr val="00B050"/>
                </a:solidFill>
              </a:rPr>
              <a:t>ICETCI 2024: DL for Brain Encoding and Decoding</a:t>
            </a:r>
            <a:endParaRPr lang="en-US" sz="1600" dirty="0">
              <a:solidFill>
                <a:srgbClr val="00B050"/>
              </a:solidFill>
            </a:endParaRPr>
          </a:p>
        </p:txBody>
      </p:sp>
      <p:sp>
        <p:nvSpPr>
          <p:cNvPr id="4" name="Slide Number Placeholder 3">
            <a:extLst>
              <a:ext uri="{FF2B5EF4-FFF2-40B4-BE49-F238E27FC236}">
                <a16:creationId xmlns:a16="http://schemas.microsoft.com/office/drawing/2014/main" id="{FAC8FC23-0153-1700-6499-466E637F900B}"/>
              </a:ext>
            </a:extLst>
          </p:cNvPr>
          <p:cNvSpPr>
            <a:spLocks noGrp="1"/>
          </p:cNvSpPr>
          <p:nvPr>
            <p:ph type="sldNum" sz="quarter" idx="12"/>
          </p:nvPr>
        </p:nvSpPr>
        <p:spPr/>
        <p:txBody>
          <a:bodyPr/>
          <a:lstStyle/>
          <a:p>
            <a:fld id="{5BE9A157-85A7-42EF-8098-7F5FC6C09ADD}"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Deep learning models enable data-driven encoding models for naturalistic stimuli</a:t>
            </a:r>
            <a:endParaRPr sz="2800" b="1">
              <a:latin typeface="Helvetica Neue" panose="020B0604020202020204"/>
            </a:endParaRPr>
          </a:p>
        </p:txBody>
      </p:sp>
      <p:sp>
        <p:nvSpPr>
          <p:cNvPr id="350" name="Google Shape;350;p44"/>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10</a:t>
            </a:fld>
            <a:endParaRPr/>
          </a:p>
        </p:txBody>
      </p:sp>
      <p:grpSp>
        <p:nvGrpSpPr>
          <p:cNvPr id="366" name="Google Shape;366;p44"/>
          <p:cNvGrpSpPr/>
          <p:nvPr/>
        </p:nvGrpSpPr>
        <p:grpSpPr>
          <a:xfrm>
            <a:off x="1101962" y="2438865"/>
            <a:ext cx="9770879" cy="2185700"/>
            <a:chOff x="841062" y="3047538"/>
            <a:chExt cx="7328159" cy="1639275"/>
          </a:xfrm>
        </p:grpSpPr>
        <p:pic>
          <p:nvPicPr>
            <p:cNvPr id="367" name="Google Shape;367;p44"/>
            <p:cNvPicPr preferRelativeResize="0"/>
            <p:nvPr/>
          </p:nvPicPr>
          <p:blipFill rotWithShape="1">
            <a:blip r:embed="rId3">
              <a:alphaModFix/>
            </a:blip>
            <a:srcRect l="84013"/>
            <a:stretch/>
          </p:blipFill>
          <p:spPr>
            <a:xfrm>
              <a:off x="841062" y="3047538"/>
              <a:ext cx="882924" cy="934900"/>
            </a:xfrm>
            <a:prstGeom prst="rect">
              <a:avLst/>
            </a:prstGeom>
            <a:noFill/>
            <a:ln>
              <a:noFill/>
            </a:ln>
          </p:spPr>
        </p:pic>
        <p:sp>
          <p:nvSpPr>
            <p:cNvPr id="368" name="Google Shape;368;p44"/>
            <p:cNvSpPr txBox="1"/>
            <p:nvPr/>
          </p:nvSpPr>
          <p:spPr>
            <a:xfrm>
              <a:off x="1814038" y="3047538"/>
              <a:ext cx="5373900" cy="538483"/>
            </a:xfrm>
            <a:prstGeom prst="rect">
              <a:avLst/>
            </a:prstGeom>
            <a:noFill/>
            <a:ln>
              <a:noFill/>
            </a:ln>
          </p:spPr>
          <p:txBody>
            <a:bodyPr spcFirstLastPara="1" wrap="square" lIns="121900" tIns="121900" rIns="121900" bIns="121900" anchor="t" anchorCtr="0">
              <a:spAutoFit/>
            </a:bodyPr>
            <a:lstStyle/>
            <a:p>
              <a:r>
                <a:rPr lang="en" sz="1733" u="sng"/>
                <a:t>DeepMind’s New AI Taught Itself to Be the World’s Greatest Go Player</a:t>
              </a:r>
              <a:endParaRPr sz="1733" u="sng"/>
            </a:p>
            <a:p>
              <a:r>
                <a:rPr lang="en" sz="1333">
                  <a:solidFill>
                    <a:srgbClr val="999999"/>
                  </a:solidFill>
                </a:rPr>
                <a:t>Singularity Hub</a:t>
              </a:r>
              <a:endParaRPr sz="1333">
                <a:solidFill>
                  <a:srgbClr val="999999"/>
                </a:solidFill>
              </a:endParaRPr>
            </a:p>
          </p:txBody>
        </p:sp>
        <p:grpSp>
          <p:nvGrpSpPr>
            <p:cNvPr id="369" name="Google Shape;369;p44"/>
            <p:cNvGrpSpPr/>
            <p:nvPr/>
          </p:nvGrpSpPr>
          <p:grpSpPr>
            <a:xfrm>
              <a:off x="2660988" y="3798963"/>
              <a:ext cx="5508233" cy="887850"/>
              <a:chOff x="3225975" y="2631775"/>
              <a:chExt cx="5508233" cy="887850"/>
            </a:xfrm>
          </p:grpSpPr>
          <p:grpSp>
            <p:nvGrpSpPr>
              <p:cNvPr id="370" name="Google Shape;370;p44"/>
              <p:cNvGrpSpPr/>
              <p:nvPr/>
            </p:nvGrpSpPr>
            <p:grpSpPr>
              <a:xfrm>
                <a:off x="4174175" y="2631775"/>
                <a:ext cx="4560033" cy="887850"/>
                <a:chOff x="4174175" y="2631775"/>
                <a:chExt cx="4560033" cy="887850"/>
              </a:xfrm>
            </p:grpSpPr>
            <p:pic>
              <p:nvPicPr>
                <p:cNvPr id="371" name="Google Shape;371;p44"/>
                <p:cNvPicPr preferRelativeResize="0"/>
                <p:nvPr/>
              </p:nvPicPr>
              <p:blipFill rotWithShape="1">
                <a:blip r:embed="rId4">
                  <a:alphaModFix/>
                </a:blip>
                <a:srcRect l="83759"/>
                <a:stretch/>
              </p:blipFill>
              <p:spPr>
                <a:xfrm>
                  <a:off x="7830509" y="2631775"/>
                  <a:ext cx="903699" cy="887850"/>
                </a:xfrm>
                <a:prstGeom prst="rect">
                  <a:avLst/>
                </a:prstGeom>
                <a:noFill/>
                <a:ln>
                  <a:noFill/>
                </a:ln>
              </p:spPr>
            </p:pic>
            <p:sp>
              <p:nvSpPr>
                <p:cNvPr id="372" name="Google Shape;372;p44"/>
                <p:cNvSpPr/>
                <p:nvPr/>
              </p:nvSpPr>
              <p:spPr>
                <a:xfrm>
                  <a:off x="4174175" y="2873025"/>
                  <a:ext cx="1135200" cy="174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373" name="Google Shape;373;p44"/>
              <p:cNvSpPr txBox="1"/>
              <p:nvPr/>
            </p:nvSpPr>
            <p:spPr>
              <a:xfrm>
                <a:off x="3225975" y="2664050"/>
                <a:ext cx="4608600" cy="538483"/>
              </a:xfrm>
              <a:prstGeom prst="rect">
                <a:avLst/>
              </a:prstGeom>
              <a:noFill/>
              <a:ln>
                <a:noFill/>
              </a:ln>
            </p:spPr>
            <p:txBody>
              <a:bodyPr spcFirstLastPara="1" wrap="square" lIns="121900" tIns="121900" rIns="121900" bIns="121900" anchor="t" anchorCtr="0">
                <a:spAutoFit/>
              </a:bodyPr>
              <a:lstStyle/>
              <a:p>
                <a:r>
                  <a:rPr lang="en" sz="1733" u="sng"/>
                  <a:t>Meet GPT-3. It Has Learned to Code (and Blog and Argue)</a:t>
                </a:r>
                <a:endParaRPr sz="1733" u="sng"/>
              </a:p>
              <a:p>
                <a:r>
                  <a:rPr lang="en" sz="1333">
                    <a:solidFill>
                      <a:srgbClr val="999999"/>
                    </a:solidFill>
                  </a:rPr>
                  <a:t>The New York Times</a:t>
                </a:r>
                <a:endParaRPr sz="1333">
                  <a:solidFill>
                    <a:srgbClr val="999999"/>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0" y="85897"/>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Increasingly available open source ecological stimuli datasets</a:t>
            </a:r>
            <a:endParaRPr sz="2800" b="1">
              <a:latin typeface="Helvetica Neue" panose="020B0604020202020204"/>
            </a:endParaRPr>
          </a:p>
        </p:txBody>
      </p:sp>
      <p:sp>
        <p:nvSpPr>
          <p:cNvPr id="4" name="Slide Number Placeholder 3">
            <a:extLst>
              <a:ext uri="{FF2B5EF4-FFF2-40B4-BE49-F238E27FC236}">
                <a16:creationId xmlns:a16="http://schemas.microsoft.com/office/drawing/2014/main" id="{2964201C-478C-DF6F-5AA0-1B58B769F3F7}"/>
              </a:ext>
            </a:extLst>
          </p:cNvPr>
          <p:cNvSpPr>
            <a:spLocks noGrp="1"/>
          </p:cNvSpPr>
          <p:nvPr>
            <p:ph type="sldNum" idx="12"/>
          </p:nvPr>
        </p:nvSpPr>
        <p:spPr/>
        <p:txBody>
          <a:bodyPr/>
          <a:lstStyle/>
          <a:p>
            <a:fld id="{00000000-1234-1234-1234-123412341234}" type="slidenum">
              <a:rPr lang="en" smtClean="0"/>
              <a:pPr/>
              <a:t>11</a:t>
            </a:fld>
            <a:endParaRPr lang="en"/>
          </a:p>
        </p:txBody>
      </p:sp>
      <p:sp>
        <p:nvSpPr>
          <p:cNvPr id="5" name="Google Shape;131;p20">
            <a:extLst>
              <a:ext uri="{FF2B5EF4-FFF2-40B4-BE49-F238E27FC236}">
                <a16:creationId xmlns:a16="http://schemas.microsoft.com/office/drawing/2014/main" id="{572FFB3B-1AF2-739B-83ED-7E769A2B957F}"/>
              </a:ext>
            </a:extLst>
          </p:cNvPr>
          <p:cNvSpPr txBox="1"/>
          <p:nvPr/>
        </p:nvSpPr>
        <p:spPr>
          <a:xfrm>
            <a:off x="571995" y="5983711"/>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Deniz et al. 2019            </a:t>
            </a:r>
            <a:endParaRPr sz="1333">
              <a:latin typeface="Montserrat"/>
              <a:ea typeface="Montserrat"/>
              <a:cs typeface="Montserrat"/>
              <a:sym typeface="Montserrat"/>
            </a:endParaRPr>
          </a:p>
        </p:txBody>
      </p:sp>
      <p:sp>
        <p:nvSpPr>
          <p:cNvPr id="6" name="Google Shape;131;p20">
            <a:extLst>
              <a:ext uri="{FF2B5EF4-FFF2-40B4-BE49-F238E27FC236}">
                <a16:creationId xmlns:a16="http://schemas.microsoft.com/office/drawing/2014/main" id="{F0DDFD3F-761C-2AC4-AC8B-56F268A18EF7}"/>
              </a:ext>
            </a:extLst>
          </p:cNvPr>
          <p:cNvSpPr txBox="1"/>
          <p:nvPr/>
        </p:nvSpPr>
        <p:spPr>
          <a:xfrm>
            <a:off x="9670600" y="5892489"/>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Nastase et al. 2021            </a:t>
            </a:r>
            <a:endParaRPr sz="1333">
              <a:latin typeface="Montserrat"/>
              <a:ea typeface="Montserrat"/>
              <a:cs typeface="Montserrat"/>
              <a:sym typeface="Montserrat"/>
            </a:endParaRPr>
          </a:p>
        </p:txBody>
      </p:sp>
      <p:sp>
        <p:nvSpPr>
          <p:cNvPr id="8" name="Google Shape;131;p20">
            <a:extLst>
              <a:ext uri="{FF2B5EF4-FFF2-40B4-BE49-F238E27FC236}">
                <a16:creationId xmlns:a16="http://schemas.microsoft.com/office/drawing/2014/main" id="{1D81FCB3-509D-6998-84E7-47643F897CB9}"/>
              </a:ext>
            </a:extLst>
          </p:cNvPr>
          <p:cNvSpPr txBox="1"/>
          <p:nvPr/>
        </p:nvSpPr>
        <p:spPr>
          <a:xfrm>
            <a:off x="571995" y="6304064"/>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Lebel et al. 2022            </a:t>
            </a:r>
            <a:endParaRPr sz="1333">
              <a:latin typeface="Montserrat"/>
              <a:ea typeface="Montserrat"/>
              <a:cs typeface="Montserrat"/>
              <a:sym typeface="Montserrat"/>
            </a:endParaRPr>
          </a:p>
        </p:txBody>
      </p:sp>
      <p:sp>
        <p:nvSpPr>
          <p:cNvPr id="10" name="Google Shape;131;p20">
            <a:extLst>
              <a:ext uri="{FF2B5EF4-FFF2-40B4-BE49-F238E27FC236}">
                <a16:creationId xmlns:a16="http://schemas.microsoft.com/office/drawing/2014/main" id="{F22F894E-D960-B6A3-D510-AD3EB4361DFD}"/>
              </a:ext>
            </a:extLst>
          </p:cNvPr>
          <p:cNvSpPr txBox="1"/>
          <p:nvPr/>
        </p:nvSpPr>
        <p:spPr>
          <a:xfrm>
            <a:off x="9670600" y="6156853"/>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Li et al. 2022            </a:t>
            </a:r>
            <a:endParaRPr sz="1333">
              <a:latin typeface="Montserrat"/>
              <a:ea typeface="Montserrat"/>
              <a:cs typeface="Montserrat"/>
              <a:sym typeface="Montserrat"/>
            </a:endParaRPr>
          </a:p>
        </p:txBody>
      </p:sp>
      <p:sp>
        <p:nvSpPr>
          <p:cNvPr id="22" name="Google Shape;131;p20">
            <a:extLst>
              <a:ext uri="{FF2B5EF4-FFF2-40B4-BE49-F238E27FC236}">
                <a16:creationId xmlns:a16="http://schemas.microsoft.com/office/drawing/2014/main" id="{2C0A510F-F551-9EC5-FC49-9CC651B0FAE7}"/>
              </a:ext>
            </a:extLst>
          </p:cNvPr>
          <p:cNvSpPr txBox="1"/>
          <p:nvPr/>
        </p:nvSpPr>
        <p:spPr>
          <a:xfrm>
            <a:off x="9670600" y="6394822"/>
            <a:ext cx="2369200"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Zhang et al. 2021            </a:t>
            </a:r>
            <a:endParaRPr sz="1333">
              <a:latin typeface="Montserrat"/>
              <a:ea typeface="Montserrat"/>
              <a:cs typeface="Montserrat"/>
              <a:sym typeface="Montserrat"/>
            </a:endParaRPr>
          </a:p>
        </p:txBody>
      </p:sp>
      <p:pic>
        <p:nvPicPr>
          <p:cNvPr id="23" name="Google Shape;815;p41">
            <a:extLst>
              <a:ext uri="{FF2B5EF4-FFF2-40B4-BE49-F238E27FC236}">
                <a16:creationId xmlns:a16="http://schemas.microsoft.com/office/drawing/2014/main" id="{3ED3CE11-E857-398D-E044-AE2039785BE3}"/>
              </a:ext>
            </a:extLst>
          </p:cNvPr>
          <p:cNvPicPr preferRelativeResize="0"/>
          <p:nvPr/>
        </p:nvPicPr>
        <p:blipFill>
          <a:blip r:embed="rId3">
            <a:alphaModFix/>
          </a:blip>
          <a:stretch>
            <a:fillRect/>
          </a:stretch>
        </p:blipFill>
        <p:spPr>
          <a:xfrm>
            <a:off x="2348250" y="2178408"/>
            <a:ext cx="7322350" cy="1826110"/>
          </a:xfrm>
          <a:prstGeom prst="rect">
            <a:avLst/>
          </a:prstGeom>
          <a:noFill/>
          <a:ln>
            <a:noFill/>
          </a:ln>
        </p:spPr>
      </p:pic>
      <p:pic>
        <p:nvPicPr>
          <p:cNvPr id="2" name="Google Shape;154;g2978e5e2abf_0_30">
            <a:extLst>
              <a:ext uri="{FF2B5EF4-FFF2-40B4-BE49-F238E27FC236}">
                <a16:creationId xmlns:a16="http://schemas.microsoft.com/office/drawing/2014/main" id="{57325E8B-CFC7-384C-D8E3-43311323F908}"/>
              </a:ext>
            </a:extLst>
          </p:cNvPr>
          <p:cNvPicPr preferRelativeResize="0"/>
          <p:nvPr/>
        </p:nvPicPr>
        <p:blipFill>
          <a:blip r:embed="rId4">
            <a:alphaModFix/>
          </a:blip>
          <a:stretch>
            <a:fillRect/>
          </a:stretch>
        </p:blipFill>
        <p:spPr>
          <a:xfrm>
            <a:off x="77821" y="997044"/>
            <a:ext cx="12114178" cy="4981432"/>
          </a:xfrm>
          <a:prstGeom prst="rect">
            <a:avLst/>
          </a:prstGeom>
          <a:noFill/>
          <a:ln>
            <a:noFill/>
          </a:ln>
        </p:spPr>
      </p:pic>
      <p:sp>
        <p:nvSpPr>
          <p:cNvPr id="7" name="Google Shape;249;p17">
            <a:extLst>
              <a:ext uri="{FF2B5EF4-FFF2-40B4-BE49-F238E27FC236}">
                <a16:creationId xmlns:a16="http://schemas.microsoft.com/office/drawing/2014/main" id="{692D7282-DB76-309A-03CC-E2451D88982E}"/>
              </a:ext>
            </a:extLst>
          </p:cNvPr>
          <p:cNvSpPr txBox="1"/>
          <p:nvPr/>
        </p:nvSpPr>
        <p:spPr>
          <a:xfrm>
            <a:off x="1001337" y="1196241"/>
            <a:ext cx="9926897" cy="800179"/>
          </a:xfrm>
          <a:prstGeom prst="rect">
            <a:avLst/>
          </a:prstGeom>
          <a:solidFill>
            <a:srgbClr val="FFF2CC"/>
          </a:solidFill>
          <a:ln>
            <a:noFill/>
          </a:ln>
        </p:spPr>
        <p:txBody>
          <a:bodyPr spcFirstLastPara="1" wrap="square" lIns="121900" tIns="121900" rIns="121900" bIns="121900" anchor="t" anchorCtr="0">
            <a:spAutoFit/>
          </a:bodyPr>
          <a:lstStyle/>
          <a:p>
            <a:r>
              <a:rPr lang="en-US"/>
              <a:t>With advancement of </a:t>
            </a:r>
            <a:r>
              <a:rPr lang="en-US" b="1"/>
              <a:t>ecological stimuli datasets </a:t>
            </a:r>
            <a:r>
              <a:rPr lang="en-US"/>
              <a:t>and </a:t>
            </a:r>
            <a:r>
              <a:rPr lang="en-US" b="1"/>
              <a:t>open source language models</a:t>
            </a:r>
            <a:r>
              <a:rPr lang="en-US"/>
              <a:t>, recent studies looked at interesting open questions?</a:t>
            </a:r>
            <a:endParaRPr>
              <a:latin typeface="Montserrat"/>
              <a:ea typeface="Montserrat"/>
              <a:cs typeface="Montserrat"/>
              <a:sym typeface="Montserrat"/>
            </a:endParaRPr>
          </a:p>
        </p:txBody>
      </p:sp>
      <p:pic>
        <p:nvPicPr>
          <p:cNvPr id="9" name="Google Shape;798;p40">
            <a:extLst>
              <a:ext uri="{FF2B5EF4-FFF2-40B4-BE49-F238E27FC236}">
                <a16:creationId xmlns:a16="http://schemas.microsoft.com/office/drawing/2014/main" id="{430E4CF6-1989-42D9-27DE-EF6E7E930ECC}"/>
              </a:ext>
            </a:extLst>
          </p:cNvPr>
          <p:cNvPicPr preferRelativeResize="0"/>
          <p:nvPr/>
        </p:nvPicPr>
        <p:blipFill>
          <a:blip r:embed="rId5">
            <a:alphaModFix/>
          </a:blip>
          <a:stretch>
            <a:fillRect/>
          </a:stretch>
        </p:blipFill>
        <p:spPr>
          <a:xfrm>
            <a:off x="6223296" y="4243654"/>
            <a:ext cx="1319032" cy="1294789"/>
          </a:xfrm>
          <a:prstGeom prst="rect">
            <a:avLst/>
          </a:prstGeom>
          <a:noFill/>
          <a:ln>
            <a:noFill/>
          </a:ln>
        </p:spPr>
      </p:pic>
      <p:grpSp>
        <p:nvGrpSpPr>
          <p:cNvPr id="11" name="Google Shape;800;p40">
            <a:extLst>
              <a:ext uri="{FF2B5EF4-FFF2-40B4-BE49-F238E27FC236}">
                <a16:creationId xmlns:a16="http://schemas.microsoft.com/office/drawing/2014/main" id="{65127E2B-FF0E-2437-F299-160D7187CB83}"/>
              </a:ext>
            </a:extLst>
          </p:cNvPr>
          <p:cNvGrpSpPr/>
          <p:nvPr/>
        </p:nvGrpSpPr>
        <p:grpSpPr>
          <a:xfrm>
            <a:off x="7019394" y="3906948"/>
            <a:ext cx="1123460" cy="919500"/>
            <a:chOff x="6243009" y="1159626"/>
            <a:chExt cx="1123460" cy="919500"/>
          </a:xfrm>
        </p:grpSpPr>
        <p:sp>
          <p:nvSpPr>
            <p:cNvPr id="12" name="Google Shape;801;p40">
              <a:extLst>
                <a:ext uri="{FF2B5EF4-FFF2-40B4-BE49-F238E27FC236}">
                  <a16:creationId xmlns:a16="http://schemas.microsoft.com/office/drawing/2014/main" id="{06909790-23F7-3E38-EE42-0D878A31713B}"/>
                </a:ext>
              </a:extLst>
            </p:cNvPr>
            <p:cNvSpPr/>
            <p:nvPr/>
          </p:nvSpPr>
          <p:spPr>
            <a:xfrm rot="2700000" flipH="1">
              <a:off x="6317739" y="1354211"/>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2;p40">
              <a:extLst>
                <a:ext uri="{FF2B5EF4-FFF2-40B4-BE49-F238E27FC236}">
                  <a16:creationId xmlns:a16="http://schemas.microsoft.com/office/drawing/2014/main" id="{BA23CC73-1FA2-D3A1-963B-382447092E3C}"/>
                </a:ext>
              </a:extLst>
            </p:cNvPr>
            <p:cNvSpPr txBox="1"/>
            <p:nvPr/>
          </p:nvSpPr>
          <p:spPr>
            <a:xfrm>
              <a:off x="6974669" y="1161800"/>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grpSp>
      <p:pic>
        <p:nvPicPr>
          <p:cNvPr id="14" name="Google Shape;799;p40">
            <a:extLst>
              <a:ext uri="{FF2B5EF4-FFF2-40B4-BE49-F238E27FC236}">
                <a16:creationId xmlns:a16="http://schemas.microsoft.com/office/drawing/2014/main" id="{12146878-8F6D-F818-574B-E5476D219FAB}"/>
              </a:ext>
            </a:extLst>
          </p:cNvPr>
          <p:cNvPicPr preferRelativeResize="0"/>
          <p:nvPr/>
        </p:nvPicPr>
        <p:blipFill rotWithShape="1">
          <a:blip r:embed="rId6">
            <a:alphaModFix/>
          </a:blip>
          <a:srcRect l="70923" t="11552" r="5204" b="61555"/>
          <a:stretch/>
        </p:blipFill>
        <p:spPr>
          <a:xfrm>
            <a:off x="3500307" y="4225165"/>
            <a:ext cx="1443593" cy="1313278"/>
          </a:xfrm>
          <a:prstGeom prst="rect">
            <a:avLst/>
          </a:prstGeom>
          <a:noFill/>
          <a:ln>
            <a:noFill/>
          </a:ln>
        </p:spPr>
      </p:pic>
      <p:sp>
        <p:nvSpPr>
          <p:cNvPr id="15" name="Google Shape;804;p40">
            <a:extLst>
              <a:ext uri="{FF2B5EF4-FFF2-40B4-BE49-F238E27FC236}">
                <a16:creationId xmlns:a16="http://schemas.microsoft.com/office/drawing/2014/main" id="{13BDB45D-5BE8-D789-AD98-26554364BAE2}"/>
              </a:ext>
            </a:extLst>
          </p:cNvPr>
          <p:cNvSpPr/>
          <p:nvPr/>
        </p:nvSpPr>
        <p:spPr>
          <a:xfrm rot="2700000" flipH="1">
            <a:off x="4426503" y="4047469"/>
            <a:ext cx="770039" cy="530330"/>
          </a:xfrm>
          <a:prstGeom prst="uturnArrow">
            <a:avLst>
              <a:gd name="adj1" fmla="val 10730"/>
              <a:gd name="adj2" fmla="val 25000"/>
              <a:gd name="adj3" fmla="val 34310"/>
              <a:gd name="adj4" fmla="val 73964"/>
              <a:gd name="adj5" fmla="val 10000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5;p40">
            <a:extLst>
              <a:ext uri="{FF2B5EF4-FFF2-40B4-BE49-F238E27FC236}">
                <a16:creationId xmlns:a16="http://schemas.microsoft.com/office/drawing/2014/main" id="{DB35015F-8EBA-0502-C1CA-3413FD4F0699}"/>
              </a:ext>
            </a:extLst>
          </p:cNvPr>
          <p:cNvSpPr/>
          <p:nvPr/>
        </p:nvSpPr>
        <p:spPr>
          <a:xfrm>
            <a:off x="5133214" y="3874552"/>
            <a:ext cx="372275" cy="440650"/>
          </a:xfrm>
          <a:custGeom>
            <a:avLst/>
            <a:gdLst/>
            <a:ahLst/>
            <a:cxnLst/>
            <a:rect l="l" t="t" r="r" b="b"/>
            <a:pathLst>
              <a:path w="14891" h="17626" extrusionOk="0">
                <a:moveTo>
                  <a:pt x="0" y="10029"/>
                </a:moveTo>
                <a:lnTo>
                  <a:pt x="4559" y="11852"/>
                </a:lnTo>
                <a:lnTo>
                  <a:pt x="14891" y="0"/>
                </a:lnTo>
                <a:lnTo>
                  <a:pt x="5470" y="17626"/>
                </a:lnTo>
                <a:close/>
              </a:path>
            </a:pathLst>
          </a:custGeom>
          <a:solidFill>
            <a:srgbClr val="93C47D"/>
          </a:solidFill>
          <a:ln w="9525" cap="flat" cmpd="sng">
            <a:solidFill>
              <a:schemeClr val="dk2"/>
            </a:solidFill>
            <a:prstDash val="solid"/>
            <a:round/>
            <a:headEnd type="none" w="med" len="med"/>
            <a:tailEnd type="none" w="med" len="med"/>
          </a:ln>
        </p:spPr>
        <p:txBody>
          <a:bodyPr/>
          <a:lstStyle/>
          <a:p>
            <a:endParaRPr lang="en-US"/>
          </a:p>
        </p:txBody>
      </p:sp>
      <p:grpSp>
        <p:nvGrpSpPr>
          <p:cNvPr id="17" name="Google Shape;806;p40">
            <a:extLst>
              <a:ext uri="{FF2B5EF4-FFF2-40B4-BE49-F238E27FC236}">
                <a16:creationId xmlns:a16="http://schemas.microsoft.com/office/drawing/2014/main" id="{0CFA5C0F-763E-9FEA-8A48-A304CE7F7C4A}"/>
              </a:ext>
            </a:extLst>
          </p:cNvPr>
          <p:cNvGrpSpPr/>
          <p:nvPr/>
        </p:nvGrpSpPr>
        <p:grpSpPr>
          <a:xfrm>
            <a:off x="5636705" y="3707658"/>
            <a:ext cx="391800" cy="688061"/>
            <a:chOff x="4482819" y="969575"/>
            <a:chExt cx="391800" cy="688061"/>
          </a:xfrm>
        </p:grpSpPr>
        <p:sp>
          <p:nvSpPr>
            <p:cNvPr id="18" name="Google Shape;807;p40">
              <a:extLst>
                <a:ext uri="{FF2B5EF4-FFF2-40B4-BE49-F238E27FC236}">
                  <a16:creationId xmlns:a16="http://schemas.microsoft.com/office/drawing/2014/main" id="{765B9AE8-03B6-5D60-EAAB-545673EF5832}"/>
                </a:ext>
              </a:extLst>
            </p:cNvPr>
            <p:cNvSpPr txBox="1"/>
            <p:nvPr/>
          </p:nvSpPr>
          <p:spPr>
            <a:xfrm>
              <a:off x="4482819" y="969575"/>
              <a:ext cx="391800" cy="5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latin typeface="Montserrat"/>
                  <a:ea typeface="Montserrat"/>
                  <a:cs typeface="Montserrat"/>
                  <a:sym typeface="Montserrat"/>
                </a:rPr>
                <a:t>?</a:t>
              </a:r>
              <a:endParaRPr sz="3000" b="1">
                <a:solidFill>
                  <a:srgbClr val="FF0000"/>
                </a:solidFill>
                <a:latin typeface="Montserrat"/>
                <a:ea typeface="Montserrat"/>
                <a:cs typeface="Montserrat"/>
                <a:sym typeface="Montserrat"/>
              </a:endParaRPr>
            </a:p>
          </p:txBody>
        </p:sp>
        <p:pic>
          <p:nvPicPr>
            <p:cNvPr id="19" name="Google Shape;808;p40">
              <a:extLst>
                <a:ext uri="{FF2B5EF4-FFF2-40B4-BE49-F238E27FC236}">
                  <a16:creationId xmlns:a16="http://schemas.microsoft.com/office/drawing/2014/main" id="{4615458B-66EE-207B-6B99-55AECB68E9EB}"/>
                </a:ext>
              </a:extLst>
            </p:cNvPr>
            <p:cNvPicPr preferRelativeResize="0"/>
            <p:nvPr/>
          </p:nvPicPr>
          <p:blipFill>
            <a:blip r:embed="rId7">
              <a:alphaModFix/>
            </a:blip>
            <a:stretch>
              <a:fillRect/>
            </a:stretch>
          </p:blipFill>
          <p:spPr>
            <a:xfrm>
              <a:off x="4546550" y="1491463"/>
              <a:ext cx="264350" cy="166173"/>
            </a:xfrm>
            <a:prstGeom prst="rect">
              <a:avLst/>
            </a:prstGeom>
            <a:noFill/>
            <a:ln>
              <a:noFill/>
            </a:ln>
          </p:spPr>
        </p:pic>
      </p:grpSp>
      <p:sp>
        <p:nvSpPr>
          <p:cNvPr id="20" name="Google Shape;797;p40">
            <a:extLst>
              <a:ext uri="{FF2B5EF4-FFF2-40B4-BE49-F238E27FC236}">
                <a16:creationId xmlns:a16="http://schemas.microsoft.com/office/drawing/2014/main" id="{162099F8-B726-FD85-588B-41FCBC967BE8}"/>
              </a:ext>
            </a:extLst>
          </p:cNvPr>
          <p:cNvSpPr txBox="1">
            <a:spLocks/>
          </p:cNvSpPr>
          <p:nvPr/>
        </p:nvSpPr>
        <p:spPr>
          <a:xfrm>
            <a:off x="8075725" y="4419722"/>
            <a:ext cx="4170900" cy="11013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15000"/>
              </a:lnSpc>
              <a:spcBef>
                <a:spcPts val="0"/>
              </a:spcBef>
              <a:spcAft>
                <a:spcPts val="1200"/>
              </a:spcAft>
              <a:buClr>
                <a:srgbClr val="595959"/>
              </a:buClr>
              <a:buSzPts val="1800"/>
              <a:buFont typeface="Montserrat"/>
              <a:buNone/>
              <a:tabLst/>
              <a:defRPr/>
            </a:pPr>
            <a:r>
              <a:rPr kumimoji="0" lang="en-US"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Montserrat"/>
              </a:rPr>
              <a:t>How is information aggregated by the brain during language comprehension?</a:t>
            </a:r>
          </a:p>
        </p:txBody>
      </p:sp>
      <p:sp>
        <p:nvSpPr>
          <p:cNvPr id="21" name="Google Shape;803;p40">
            <a:extLst>
              <a:ext uri="{FF2B5EF4-FFF2-40B4-BE49-F238E27FC236}">
                <a16:creationId xmlns:a16="http://schemas.microsoft.com/office/drawing/2014/main" id="{94E267A5-477A-2A51-C536-F8DC60A29F2D}"/>
              </a:ext>
            </a:extLst>
          </p:cNvPr>
          <p:cNvSpPr txBox="1"/>
          <p:nvPr/>
        </p:nvSpPr>
        <p:spPr>
          <a:xfrm>
            <a:off x="15564" y="4164422"/>
            <a:ext cx="3482062" cy="19825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a:latin typeface="Arial" panose="020B0604020202020204" pitchFamily="34" charset="0"/>
                <a:ea typeface="Montserrat"/>
                <a:cs typeface="Arial" panose="020B0604020202020204" pitchFamily="34" charset="0"/>
                <a:sym typeface="Montserrat"/>
              </a:rPr>
              <a:t>Is the </a:t>
            </a:r>
            <a:r>
              <a:rPr lang="en" b="1">
                <a:latin typeface="Arial" panose="020B0604020202020204" pitchFamily="34" charset="0"/>
                <a:ea typeface="Montserrat"/>
                <a:cs typeface="Arial" panose="020B0604020202020204" pitchFamily="34" charset="0"/>
                <a:sym typeface="Montserrat"/>
              </a:rPr>
              <a:t>“how” of the NLP system process language comprehension</a:t>
            </a:r>
            <a:r>
              <a:rPr lang="en">
                <a:latin typeface="Arial" panose="020B0604020202020204" pitchFamily="34" charset="0"/>
                <a:ea typeface="Montserrat"/>
                <a:cs typeface="Arial" panose="020B0604020202020204" pitchFamily="34" charset="0"/>
                <a:sym typeface="Montserrat"/>
              </a:rPr>
              <a:t> the same as </a:t>
            </a:r>
            <a:r>
              <a:rPr lang="en" b="1">
                <a:latin typeface="Arial" panose="020B0604020202020204" pitchFamily="34" charset="0"/>
                <a:ea typeface="Montserrat"/>
                <a:cs typeface="Arial" panose="020B0604020202020204" pitchFamily="34" charset="0"/>
                <a:sym typeface="Montserrat"/>
              </a:rPr>
              <a:t>“how” of the brain process language comprehension</a:t>
            </a:r>
            <a:r>
              <a:rPr lang="en">
                <a:latin typeface="Arial" panose="020B0604020202020204" pitchFamily="34" charset="0"/>
                <a:ea typeface="Montserrat"/>
                <a:cs typeface="Arial" panose="020B0604020202020204" pitchFamily="34" charset="0"/>
                <a:sym typeface="Montserrat"/>
              </a:rPr>
              <a:t>?</a:t>
            </a:r>
            <a:endParaRPr>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357723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p:nvPr/>
        </p:nvSpPr>
        <p:spPr>
          <a:xfrm>
            <a:off x="478967" y="3198213"/>
            <a:ext cx="9884800" cy="805308"/>
          </a:xfrm>
          <a:prstGeom prst="rect">
            <a:avLst/>
          </a:prstGeom>
          <a:noFill/>
          <a:ln>
            <a:noFill/>
          </a:ln>
        </p:spPr>
        <p:txBody>
          <a:bodyPr spcFirstLastPara="1" wrap="square" lIns="121900" tIns="121900" rIns="121900" bIns="121900" anchor="t" anchorCtr="0">
            <a:spAutoFit/>
          </a:bodyPr>
          <a:lstStyle/>
          <a:p>
            <a:pPr>
              <a:lnSpc>
                <a:spcPct val="115000"/>
              </a:lnSpc>
              <a:spcAft>
                <a:spcPts val="1600"/>
              </a:spcAft>
            </a:pPr>
            <a:r>
              <a:rPr lang="en" sz="2000">
                <a:solidFill>
                  <a:schemeClr val="dk2"/>
                </a:solidFill>
                <a:latin typeface="Aptos (Body)"/>
                <a:ea typeface="Montserrat"/>
                <a:cs typeface="Montserrat"/>
                <a:sym typeface="Montserrat"/>
              </a:rPr>
              <a:t>2: neuroscience background</a:t>
            </a:r>
            <a:endParaRPr sz="2000">
              <a:latin typeface="Aptos (Body)"/>
            </a:endParaRPr>
          </a:p>
        </p:txBody>
      </p:sp>
      <p:sp>
        <p:nvSpPr>
          <p:cNvPr id="103" name="Google Shape;103;p19"/>
          <p:cNvSpPr txBox="1">
            <a:spLocks noGrp="1"/>
          </p:cNvSpPr>
          <p:nvPr>
            <p:ph type="body" idx="1"/>
          </p:nvPr>
        </p:nvSpPr>
        <p:spPr>
          <a:xfrm>
            <a:off x="478967" y="2136533"/>
            <a:ext cx="11360800" cy="10220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2000"/>
              <a:t> 1: methods to estimate alignment </a:t>
            </a:r>
            <a:endParaRPr sz="2000"/>
          </a:p>
        </p:txBody>
      </p:sp>
      <p:sp>
        <p:nvSpPr>
          <p:cNvPr id="104" name="Google Shape;104;p19"/>
          <p:cNvSpPr txBox="1"/>
          <p:nvPr/>
        </p:nvSpPr>
        <p:spPr>
          <a:xfrm>
            <a:off x="3499167" y="5978401"/>
            <a:ext cx="6542000" cy="595059"/>
          </a:xfrm>
          <a:prstGeom prst="rect">
            <a:avLst/>
          </a:prstGeom>
          <a:noFill/>
          <a:ln>
            <a:noFill/>
          </a:ln>
        </p:spPr>
        <p:txBody>
          <a:bodyPr spcFirstLastPara="1" wrap="square" lIns="121900" tIns="121900" rIns="121900" bIns="121900" anchor="t" anchorCtr="0">
            <a:spAutoFit/>
          </a:bodyPr>
          <a:lstStyle/>
          <a:p>
            <a:r>
              <a:rPr lang="en" sz="2267" b="1">
                <a:latin typeface="Montserrat"/>
                <a:ea typeface="Montserrat"/>
                <a:cs typeface="Montserrat"/>
                <a:sym typeface="Montserrat"/>
              </a:rPr>
              <a:t>Questions very much encouraged!!</a:t>
            </a:r>
            <a:endParaRPr sz="2267" b="1">
              <a:latin typeface="Montserrat"/>
              <a:ea typeface="Montserrat"/>
              <a:cs typeface="Montserrat"/>
              <a:sym typeface="Montserrat"/>
            </a:endParaRPr>
          </a:p>
        </p:txBody>
      </p:sp>
      <p:pic>
        <p:nvPicPr>
          <p:cNvPr id="105" name="Google Shape;105;p19"/>
          <p:cNvPicPr preferRelativeResize="0"/>
          <p:nvPr/>
        </p:nvPicPr>
        <p:blipFill rotWithShape="1">
          <a:blip r:embed="rId3">
            <a:alphaModFix/>
          </a:blip>
          <a:srcRect l="3361" t="14434" r="72766" b="63630"/>
          <a:stretch/>
        </p:blipFill>
        <p:spPr>
          <a:xfrm>
            <a:off x="6653167" y="3195785"/>
            <a:ext cx="827732" cy="659068"/>
          </a:xfrm>
          <a:prstGeom prst="rect">
            <a:avLst/>
          </a:prstGeom>
          <a:noFill/>
          <a:ln>
            <a:noFill/>
          </a:ln>
        </p:spPr>
      </p:pic>
      <p:grpSp>
        <p:nvGrpSpPr>
          <p:cNvPr id="106" name="Google Shape;106;p19"/>
          <p:cNvGrpSpPr/>
          <p:nvPr/>
        </p:nvGrpSpPr>
        <p:grpSpPr>
          <a:xfrm>
            <a:off x="6159367" y="1737418"/>
            <a:ext cx="2920800" cy="1270021"/>
            <a:chOff x="3435525" y="1548825"/>
            <a:chExt cx="2190600" cy="952516"/>
          </a:xfrm>
        </p:grpSpPr>
        <p:grpSp>
          <p:nvGrpSpPr>
            <p:cNvPr id="107" name="Google Shape;107;p19"/>
            <p:cNvGrpSpPr/>
            <p:nvPr/>
          </p:nvGrpSpPr>
          <p:grpSpPr>
            <a:xfrm>
              <a:off x="3900741" y="1661366"/>
              <a:ext cx="1725384" cy="839975"/>
              <a:chOff x="3478000" y="1527312"/>
              <a:chExt cx="2264878" cy="1102619"/>
            </a:xfrm>
          </p:grpSpPr>
          <p:pic>
            <p:nvPicPr>
              <p:cNvPr id="108" name="Google Shape;108;p19"/>
              <p:cNvPicPr preferRelativeResize="0"/>
              <p:nvPr/>
            </p:nvPicPr>
            <p:blipFill rotWithShape="1">
              <a:blip r:embed="rId3">
                <a:alphaModFix/>
              </a:blip>
              <a:srcRect l="70923" t="11552" r="5204" b="61555"/>
              <a:stretch/>
            </p:blipFill>
            <p:spPr>
              <a:xfrm>
                <a:off x="4929020" y="1835456"/>
                <a:ext cx="813858" cy="794476"/>
              </a:xfrm>
              <a:prstGeom prst="rect">
                <a:avLst/>
              </a:prstGeom>
              <a:noFill/>
              <a:ln>
                <a:noFill/>
              </a:ln>
            </p:spPr>
          </p:pic>
          <p:pic>
            <p:nvPicPr>
              <p:cNvPr id="109" name="Google Shape;109;p19"/>
              <p:cNvPicPr preferRelativeResize="0"/>
              <p:nvPr/>
            </p:nvPicPr>
            <p:blipFill>
              <a:blip r:embed="rId4">
                <a:alphaModFix/>
              </a:blip>
              <a:stretch>
                <a:fillRect/>
              </a:stretch>
            </p:blipFill>
            <p:spPr>
              <a:xfrm>
                <a:off x="4166142" y="2015903"/>
                <a:ext cx="822275" cy="297350"/>
              </a:xfrm>
              <a:prstGeom prst="rect">
                <a:avLst/>
              </a:prstGeom>
              <a:noFill/>
              <a:ln>
                <a:noFill/>
              </a:ln>
            </p:spPr>
          </p:pic>
          <p:sp>
            <p:nvSpPr>
              <p:cNvPr id="110" name="Google Shape;110;p19"/>
              <p:cNvSpPr txBox="1"/>
              <p:nvPr/>
            </p:nvSpPr>
            <p:spPr>
              <a:xfrm>
                <a:off x="4318873" y="1527312"/>
                <a:ext cx="482100" cy="456000"/>
              </a:xfrm>
              <a:prstGeom prst="rect">
                <a:avLst/>
              </a:prstGeom>
              <a:noFill/>
              <a:ln>
                <a:noFill/>
              </a:ln>
            </p:spPr>
            <p:txBody>
              <a:bodyPr spcFirstLastPara="1" wrap="square" lIns="121900" tIns="121900" rIns="121900" bIns="121900" anchor="t" anchorCtr="0">
                <a:noAutofit/>
              </a:bodyPr>
              <a:lstStyle/>
              <a:p>
                <a:r>
                  <a:rPr lang="en" sz="3467" b="1">
                    <a:solidFill>
                      <a:srgbClr val="FF0000"/>
                    </a:solidFill>
                    <a:latin typeface="Montserrat"/>
                    <a:ea typeface="Montserrat"/>
                    <a:cs typeface="Montserrat"/>
                    <a:sym typeface="Montserrat"/>
                  </a:rPr>
                  <a:t>?</a:t>
                </a:r>
                <a:endParaRPr sz="3467" b="1">
                  <a:solidFill>
                    <a:srgbClr val="FF0000"/>
                  </a:solidFill>
                  <a:latin typeface="Montserrat"/>
                  <a:ea typeface="Montserrat"/>
                  <a:cs typeface="Montserrat"/>
                  <a:sym typeface="Montserrat"/>
                </a:endParaRPr>
              </a:p>
            </p:txBody>
          </p:sp>
          <p:sp>
            <p:nvSpPr>
              <p:cNvPr id="111" name="Google Shape;111;p19"/>
              <p:cNvSpPr/>
              <p:nvPr/>
            </p:nvSpPr>
            <p:spPr>
              <a:xfrm>
                <a:off x="3478000" y="1949150"/>
                <a:ext cx="582600" cy="572700"/>
              </a:xfrm>
              <a:prstGeom prst="cube">
                <a:avLst>
                  <a:gd name="adj" fmla="val 25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grpSp>
        <p:sp>
          <p:nvSpPr>
            <p:cNvPr id="112" name="Google Shape;112;p19"/>
            <p:cNvSpPr txBox="1"/>
            <p:nvPr/>
          </p:nvSpPr>
          <p:spPr>
            <a:xfrm>
              <a:off x="5068900" y="1595025"/>
              <a:ext cx="520800" cy="338477"/>
            </a:xfrm>
            <a:prstGeom prst="rect">
              <a:avLst/>
            </a:prstGeom>
            <a:noFill/>
            <a:ln>
              <a:noFill/>
            </a:ln>
          </p:spPr>
          <p:txBody>
            <a:bodyPr spcFirstLastPara="1" wrap="square" lIns="121900" tIns="121900" rIns="121900" bIns="121900" anchor="t" anchorCtr="0">
              <a:spAutoFit/>
            </a:bodyPr>
            <a:lstStyle/>
            <a:p>
              <a:r>
                <a:rPr lang="en" sz="1333">
                  <a:latin typeface="Montserrat"/>
                  <a:ea typeface="Montserrat"/>
                  <a:cs typeface="Montserrat"/>
                  <a:sym typeface="Montserrat"/>
                </a:rPr>
                <a:t>LLM</a:t>
              </a:r>
              <a:endParaRPr sz="1333">
                <a:latin typeface="Montserrat"/>
                <a:ea typeface="Montserrat"/>
                <a:cs typeface="Montserrat"/>
                <a:sym typeface="Montserrat"/>
              </a:endParaRPr>
            </a:p>
          </p:txBody>
        </p:sp>
        <p:sp>
          <p:nvSpPr>
            <p:cNvPr id="113" name="Google Shape;113;p19"/>
            <p:cNvSpPr txBox="1"/>
            <p:nvPr/>
          </p:nvSpPr>
          <p:spPr>
            <a:xfrm>
              <a:off x="3435525" y="1548825"/>
              <a:ext cx="1191300" cy="430953"/>
            </a:xfrm>
            <a:prstGeom prst="rect">
              <a:avLst/>
            </a:prstGeom>
            <a:noFill/>
            <a:ln>
              <a:noFill/>
            </a:ln>
          </p:spPr>
          <p:txBody>
            <a:bodyPr spcFirstLastPara="1" wrap="square" lIns="121900" tIns="121900" rIns="121900" bIns="121900" anchor="t" anchorCtr="0">
              <a:spAutoFit/>
            </a:bodyPr>
            <a:lstStyle/>
            <a:p>
              <a:r>
                <a:rPr lang="en" sz="1067">
                  <a:latin typeface="Montserrat"/>
                  <a:ea typeface="Montserrat"/>
                  <a:cs typeface="Montserrat"/>
                  <a:sym typeface="Montserrat"/>
                </a:rPr>
                <a:t>Another language processing system</a:t>
              </a:r>
              <a:endParaRPr sz="1067">
                <a:latin typeface="Montserrat"/>
                <a:ea typeface="Montserrat"/>
                <a:cs typeface="Montserrat"/>
                <a:sym typeface="Montserrat"/>
              </a:endParaRPr>
            </a:p>
          </p:txBody>
        </p:sp>
      </p:grpSp>
      <p:sp>
        <p:nvSpPr>
          <p:cNvPr id="114" name="Google Shape;114;p19"/>
          <p:cNvSpPr txBox="1"/>
          <p:nvPr/>
        </p:nvSpPr>
        <p:spPr>
          <a:xfrm>
            <a:off x="478967" y="4043201"/>
            <a:ext cx="11011600" cy="1513194"/>
          </a:xfrm>
          <a:prstGeom prst="rect">
            <a:avLst/>
          </a:prstGeom>
          <a:noFill/>
          <a:ln>
            <a:noFill/>
          </a:ln>
        </p:spPr>
        <p:txBody>
          <a:bodyPr spcFirstLastPara="1" wrap="square" lIns="121900" tIns="121900" rIns="121900" bIns="121900" anchor="t" anchorCtr="0">
            <a:spAutoFit/>
          </a:bodyPr>
          <a:lstStyle/>
          <a:p>
            <a:pPr>
              <a:lnSpc>
                <a:spcPct val="115000"/>
              </a:lnSpc>
            </a:pPr>
            <a:r>
              <a:rPr lang="en" sz="2000">
                <a:solidFill>
                  <a:schemeClr val="dk2"/>
                </a:solidFill>
                <a:latin typeface="Aptos (Body)"/>
                <a:ea typeface="Montserrat"/>
                <a:cs typeface="Montserrat"/>
                <a:sym typeface="Montserrat"/>
              </a:rPr>
              <a:t>3: works on alignment between LLMs and brains, and reasons for alignment</a:t>
            </a:r>
          </a:p>
          <a:p>
            <a:pPr>
              <a:lnSpc>
                <a:spcPct val="115000"/>
              </a:lnSpc>
            </a:pPr>
            <a:endParaRPr sz="2000">
              <a:solidFill>
                <a:schemeClr val="dk2"/>
              </a:solidFill>
              <a:latin typeface="Aptos (Body)"/>
              <a:ea typeface="Montserrat"/>
              <a:cs typeface="Montserrat"/>
              <a:sym typeface="Montserrat"/>
            </a:endParaRPr>
          </a:p>
          <a:p>
            <a:pPr>
              <a:lnSpc>
                <a:spcPct val="115000"/>
              </a:lnSpc>
              <a:spcBef>
                <a:spcPts val="1600"/>
              </a:spcBef>
            </a:pPr>
            <a:r>
              <a:rPr lang="en" sz="2000">
                <a:solidFill>
                  <a:schemeClr val="dk2"/>
                </a:solidFill>
                <a:latin typeface="Aptos (Body)"/>
                <a:ea typeface="Montserrat"/>
                <a:cs typeface="Montserrat"/>
                <a:sym typeface="Montserrat"/>
              </a:rPr>
              <a:t>4: works on reasons for alignment, and on improving alignment</a:t>
            </a:r>
            <a:endParaRPr sz="2000">
              <a:solidFill>
                <a:schemeClr val="dk2"/>
              </a:solidFill>
              <a:latin typeface="Aptos (Body)"/>
              <a:ea typeface="Montserrat"/>
              <a:cs typeface="Montserrat"/>
              <a:sym typeface="Montserrat"/>
            </a:endParaRPr>
          </a:p>
        </p:txBody>
      </p:sp>
      <p:sp>
        <p:nvSpPr>
          <p:cNvPr id="115" name="Google Shape;115;p19"/>
          <p:cNvSpPr txBox="1"/>
          <p:nvPr/>
        </p:nvSpPr>
        <p:spPr>
          <a:xfrm>
            <a:off x="415600" y="247534"/>
            <a:ext cx="8383600" cy="1107955"/>
          </a:xfrm>
          <a:prstGeom prst="rect">
            <a:avLst/>
          </a:prstGeom>
          <a:noFill/>
          <a:ln>
            <a:noFill/>
          </a:ln>
        </p:spPr>
        <p:txBody>
          <a:bodyPr spcFirstLastPara="1" wrap="square" lIns="121900" tIns="121900" rIns="121900" bIns="121900" anchor="t" anchorCtr="0">
            <a:spAutoFit/>
          </a:bodyPr>
          <a:lstStyle/>
          <a:p>
            <a:r>
              <a:rPr lang="en" sz="2800" b="1">
                <a:solidFill>
                  <a:schemeClr val="dk1"/>
                </a:solidFill>
                <a:latin typeface="Helvetica Neue" panose="020B0604020202020204"/>
                <a:ea typeface="Montserrat"/>
                <a:cs typeface="Montserrat"/>
                <a:sym typeface="Montserrat"/>
              </a:rPr>
              <a:t>How closely do LLM capabilities relate to those of the human brain?</a:t>
            </a:r>
            <a:endParaRPr sz="2800" b="1">
              <a:latin typeface="Helvetica Neue" panose="020B0604020202020204"/>
            </a:endParaRPr>
          </a:p>
        </p:txBody>
      </p:sp>
      <p:grpSp>
        <p:nvGrpSpPr>
          <p:cNvPr id="116" name="Google Shape;116;p19"/>
          <p:cNvGrpSpPr/>
          <p:nvPr/>
        </p:nvGrpSpPr>
        <p:grpSpPr>
          <a:xfrm>
            <a:off x="9531597" y="466752"/>
            <a:ext cx="2505995" cy="850251"/>
            <a:chOff x="373941" y="2937338"/>
            <a:chExt cx="2898221" cy="916350"/>
          </a:xfrm>
        </p:grpSpPr>
        <p:pic>
          <p:nvPicPr>
            <p:cNvPr id="117" name="Google Shape;117;p19"/>
            <p:cNvPicPr preferRelativeResize="0"/>
            <p:nvPr/>
          </p:nvPicPr>
          <p:blipFill rotWithShape="1">
            <a:blip r:embed="rId3">
              <a:alphaModFix/>
            </a:blip>
            <a:srcRect l="3361" t="14434" r="72766" b="63630"/>
            <a:stretch/>
          </p:blipFill>
          <p:spPr>
            <a:xfrm>
              <a:off x="373941" y="2989650"/>
              <a:ext cx="1007250" cy="747426"/>
            </a:xfrm>
            <a:prstGeom prst="rect">
              <a:avLst/>
            </a:prstGeom>
            <a:noFill/>
            <a:ln>
              <a:noFill/>
            </a:ln>
          </p:spPr>
        </p:pic>
        <p:pic>
          <p:nvPicPr>
            <p:cNvPr id="118" name="Google Shape;118;p19"/>
            <p:cNvPicPr preferRelativeResize="0"/>
            <p:nvPr/>
          </p:nvPicPr>
          <p:blipFill rotWithShape="1">
            <a:blip r:embed="rId3">
              <a:alphaModFix/>
            </a:blip>
            <a:srcRect l="70923" t="11552" r="5204" b="61555"/>
            <a:stretch/>
          </p:blipFill>
          <p:spPr>
            <a:xfrm>
              <a:off x="2264912" y="2937338"/>
              <a:ext cx="1007250" cy="916350"/>
            </a:xfrm>
            <a:prstGeom prst="rect">
              <a:avLst/>
            </a:prstGeom>
            <a:noFill/>
            <a:ln>
              <a:noFill/>
            </a:ln>
          </p:spPr>
        </p:pic>
      </p:grpSp>
      <p:grpSp>
        <p:nvGrpSpPr>
          <p:cNvPr id="119" name="Google Shape;119;p19"/>
          <p:cNvGrpSpPr/>
          <p:nvPr/>
        </p:nvGrpSpPr>
        <p:grpSpPr>
          <a:xfrm>
            <a:off x="10350132" y="145947"/>
            <a:ext cx="879944" cy="831863"/>
            <a:chOff x="3964017" y="3292309"/>
            <a:chExt cx="822275" cy="777344"/>
          </a:xfrm>
        </p:grpSpPr>
        <p:pic>
          <p:nvPicPr>
            <p:cNvPr id="120" name="Google Shape;120;p19"/>
            <p:cNvPicPr preferRelativeResize="0"/>
            <p:nvPr/>
          </p:nvPicPr>
          <p:blipFill>
            <a:blip r:embed="rId4">
              <a:alphaModFix/>
            </a:blip>
            <a:stretch>
              <a:fillRect/>
            </a:stretch>
          </p:blipFill>
          <p:spPr>
            <a:xfrm>
              <a:off x="3964017" y="3772303"/>
              <a:ext cx="822275" cy="297350"/>
            </a:xfrm>
            <a:prstGeom prst="rect">
              <a:avLst/>
            </a:prstGeom>
            <a:noFill/>
            <a:ln>
              <a:noFill/>
            </a:ln>
          </p:spPr>
        </p:pic>
        <p:sp>
          <p:nvSpPr>
            <p:cNvPr id="121" name="Google Shape;121;p19"/>
            <p:cNvSpPr txBox="1"/>
            <p:nvPr/>
          </p:nvSpPr>
          <p:spPr>
            <a:xfrm>
              <a:off x="4199250" y="3292309"/>
              <a:ext cx="482100" cy="456000"/>
            </a:xfrm>
            <a:prstGeom prst="rect">
              <a:avLst/>
            </a:prstGeom>
            <a:noFill/>
            <a:ln>
              <a:noFill/>
            </a:ln>
          </p:spPr>
          <p:txBody>
            <a:bodyPr spcFirstLastPara="1" wrap="square" lIns="121900" tIns="121900" rIns="121900" bIns="121900" anchor="t" anchorCtr="0">
              <a:noAutofit/>
            </a:bodyPr>
            <a:lstStyle/>
            <a:p>
              <a:r>
                <a:rPr lang="en" sz="3467" b="1">
                  <a:solidFill>
                    <a:srgbClr val="FF0000"/>
                  </a:solidFill>
                  <a:latin typeface="Montserrat"/>
                  <a:ea typeface="Montserrat"/>
                  <a:cs typeface="Montserrat"/>
                  <a:sym typeface="Montserrat"/>
                </a:rPr>
                <a:t>?</a:t>
              </a:r>
              <a:endParaRPr sz="3467" b="1">
                <a:solidFill>
                  <a:srgbClr val="FF0000"/>
                </a:solidFill>
                <a:latin typeface="Montserrat"/>
                <a:ea typeface="Montserrat"/>
                <a:cs typeface="Montserrat"/>
                <a:sym typeface="Montserrat"/>
              </a:endParaRPr>
            </a:p>
          </p:txBody>
        </p:sp>
      </p:grpSp>
      <p:sp>
        <p:nvSpPr>
          <p:cNvPr id="2" name="Footer Placeholder 4">
            <a:extLst>
              <a:ext uri="{FF2B5EF4-FFF2-40B4-BE49-F238E27FC236}">
                <a16:creationId xmlns:a16="http://schemas.microsoft.com/office/drawing/2014/main" id="{3C6E72E4-E97D-4A95-144B-9DE3D8DCDBB4}"/>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
        <p:nvSpPr>
          <p:cNvPr id="3" name="Slide Number Placeholder 2">
            <a:extLst>
              <a:ext uri="{FF2B5EF4-FFF2-40B4-BE49-F238E27FC236}">
                <a16:creationId xmlns:a16="http://schemas.microsoft.com/office/drawing/2014/main" id="{D2259709-3130-64BC-F48F-5C7CB390F28A}"/>
              </a:ext>
            </a:extLst>
          </p:cNvPr>
          <p:cNvSpPr>
            <a:spLocks noGrp="1"/>
          </p:cNvSpPr>
          <p:nvPr>
            <p:ph type="sldNum" idx="12"/>
          </p:nvPr>
        </p:nvSpPr>
        <p:spPr/>
        <p:txBody>
          <a:bodyPr/>
          <a:lstStyle/>
          <a:p>
            <a:fld id="{00000000-1234-1234-1234-123412341234}" type="slidenum">
              <a:rPr lang="en" smtClean="0"/>
              <a:pPr/>
              <a:t>12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15600" y="334467"/>
            <a:ext cx="11360800" cy="763600"/>
          </a:xfrm>
          <a:prstGeom prst="rect">
            <a:avLst/>
          </a:prstGeom>
        </p:spPr>
        <p:txBody>
          <a:bodyPr spcFirstLastPara="1" vert="horz" wrap="square" lIns="121900" tIns="121900" rIns="121900" bIns="121900" rtlCol="0" anchor="t" anchorCtr="0">
            <a:normAutofit/>
          </a:bodyPr>
          <a:lstStyle/>
          <a:p>
            <a:r>
              <a:rPr lang="en-US" sz="2800" b="1">
                <a:latin typeface="Calibri" panose="020F0502020204030204" pitchFamily="34" charset="0"/>
                <a:ea typeface="Calibri" panose="020F0502020204030204" pitchFamily="34" charset="0"/>
                <a:cs typeface="Times New Roman" panose="02020603050405020304" pitchFamily="18" charset="0"/>
              </a:rPr>
              <a:t>Deep neural networks and brain alignment: brain encoding and decoding</a:t>
            </a:r>
            <a:endParaRPr sz="2800" b="1">
              <a:latin typeface="Helvetica Neue" panose="020B0604020202020204"/>
            </a:endParaRPr>
          </a:p>
        </p:txBody>
      </p:sp>
      <p:sp>
        <p:nvSpPr>
          <p:cNvPr id="3" name="Slide Number Placeholder 2">
            <a:extLst>
              <a:ext uri="{FF2B5EF4-FFF2-40B4-BE49-F238E27FC236}">
                <a16:creationId xmlns:a16="http://schemas.microsoft.com/office/drawing/2014/main" id="{FDC8021B-27FE-A459-BDCF-8BC145D9B178}"/>
              </a:ext>
            </a:extLst>
          </p:cNvPr>
          <p:cNvSpPr>
            <a:spLocks noGrp="1"/>
          </p:cNvSpPr>
          <p:nvPr>
            <p:ph type="sldNum" idx="12"/>
          </p:nvPr>
        </p:nvSpPr>
        <p:spPr/>
        <p:txBody>
          <a:bodyPr/>
          <a:lstStyle/>
          <a:p>
            <a:fld id="{00000000-1234-1234-1234-123412341234}" type="slidenum">
              <a:rPr lang="en" smtClean="0"/>
              <a:pPr/>
              <a:t>13</a:t>
            </a:fld>
            <a:endParaRPr lang="en"/>
          </a:p>
        </p:txBody>
      </p:sp>
      <p:cxnSp>
        <p:nvCxnSpPr>
          <p:cNvPr id="4" name="Google Shape;400;p48">
            <a:extLst>
              <a:ext uri="{FF2B5EF4-FFF2-40B4-BE49-F238E27FC236}">
                <a16:creationId xmlns:a16="http://schemas.microsoft.com/office/drawing/2014/main" id="{AC076D55-0008-518A-2296-62A647A374E2}"/>
              </a:ext>
            </a:extLst>
          </p:cNvPr>
          <p:cNvCxnSpPr/>
          <p:nvPr/>
        </p:nvCxnSpPr>
        <p:spPr>
          <a:xfrm>
            <a:off x="3240852" y="3682904"/>
            <a:ext cx="950000" cy="682000"/>
          </a:xfrm>
          <a:prstGeom prst="straightConnector1">
            <a:avLst/>
          </a:prstGeom>
          <a:noFill/>
          <a:ln w="38100" cap="flat" cmpd="sng">
            <a:solidFill>
              <a:srgbClr val="999999"/>
            </a:solidFill>
            <a:prstDash val="solid"/>
            <a:round/>
            <a:headEnd type="none" w="med" len="med"/>
            <a:tailEnd type="triangle" w="med" len="med"/>
          </a:ln>
        </p:spPr>
      </p:cxnSp>
      <p:sp>
        <p:nvSpPr>
          <p:cNvPr id="5" name="Google Shape;401;p48">
            <a:extLst>
              <a:ext uri="{FF2B5EF4-FFF2-40B4-BE49-F238E27FC236}">
                <a16:creationId xmlns:a16="http://schemas.microsoft.com/office/drawing/2014/main" id="{D1BD9CED-12C6-F662-CD54-FFE27E933E5E}"/>
              </a:ext>
            </a:extLst>
          </p:cNvPr>
          <p:cNvSpPr/>
          <p:nvPr/>
        </p:nvSpPr>
        <p:spPr>
          <a:xfrm>
            <a:off x="4242965" y="3786447"/>
            <a:ext cx="829600" cy="8292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 name="Google Shape;402;p48">
            <a:extLst>
              <a:ext uri="{FF2B5EF4-FFF2-40B4-BE49-F238E27FC236}">
                <a16:creationId xmlns:a16="http://schemas.microsoft.com/office/drawing/2014/main" id="{109A7E99-6559-E236-1BBF-57685A1528DD}"/>
              </a:ext>
            </a:extLst>
          </p:cNvPr>
          <p:cNvCxnSpPr/>
          <p:nvPr/>
        </p:nvCxnSpPr>
        <p:spPr>
          <a:xfrm>
            <a:off x="4505691" y="428010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7" name="Google Shape;403;p48">
            <a:extLst>
              <a:ext uri="{FF2B5EF4-FFF2-40B4-BE49-F238E27FC236}">
                <a16:creationId xmlns:a16="http://schemas.microsoft.com/office/drawing/2014/main" id="{97A6BA0F-CFB2-CCBE-34D2-0D8708E084A1}"/>
              </a:ext>
            </a:extLst>
          </p:cNvPr>
          <p:cNvCxnSpPr/>
          <p:nvPr/>
        </p:nvCxnSpPr>
        <p:spPr>
          <a:xfrm flipH="1">
            <a:off x="4209515"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8" name="Google Shape;404;p48">
            <a:extLst>
              <a:ext uri="{FF2B5EF4-FFF2-40B4-BE49-F238E27FC236}">
                <a16:creationId xmlns:a16="http://schemas.microsoft.com/office/drawing/2014/main" id="{CC532153-F0C5-344D-89C6-7090C7693541}"/>
              </a:ext>
            </a:extLst>
          </p:cNvPr>
          <p:cNvCxnSpPr/>
          <p:nvPr/>
        </p:nvCxnSpPr>
        <p:spPr>
          <a:xfrm flipH="1">
            <a:off x="4503116" y="4280107"/>
            <a:ext cx="300800" cy="406400"/>
          </a:xfrm>
          <a:prstGeom prst="straightConnector1">
            <a:avLst/>
          </a:prstGeom>
          <a:noFill/>
          <a:ln w="9525" cap="flat" cmpd="sng">
            <a:solidFill>
              <a:srgbClr val="595959"/>
            </a:solidFill>
            <a:prstDash val="solid"/>
            <a:round/>
            <a:headEnd type="none" w="med" len="med"/>
            <a:tailEnd type="none" w="med" len="med"/>
          </a:ln>
        </p:spPr>
      </p:cxnSp>
      <p:cxnSp>
        <p:nvCxnSpPr>
          <p:cNvPr id="9" name="Google Shape;405;p48">
            <a:extLst>
              <a:ext uri="{FF2B5EF4-FFF2-40B4-BE49-F238E27FC236}">
                <a16:creationId xmlns:a16="http://schemas.microsoft.com/office/drawing/2014/main" id="{C33A3D43-59D1-70DC-F665-FDAFA4F8276F}"/>
              </a:ext>
            </a:extLst>
          </p:cNvPr>
          <p:cNvCxnSpPr/>
          <p:nvPr/>
        </p:nvCxnSpPr>
        <p:spPr>
          <a:xfrm>
            <a:off x="4209316" y="4686387"/>
            <a:ext cx="295200" cy="2000"/>
          </a:xfrm>
          <a:prstGeom prst="straightConnector1">
            <a:avLst/>
          </a:prstGeom>
          <a:noFill/>
          <a:ln w="9525" cap="flat" cmpd="sng">
            <a:solidFill>
              <a:srgbClr val="595959"/>
            </a:solidFill>
            <a:prstDash val="solid"/>
            <a:round/>
            <a:headEnd type="none" w="med" len="med"/>
            <a:tailEnd type="none" w="med" len="med"/>
          </a:ln>
        </p:spPr>
      </p:cxnSp>
      <p:cxnSp>
        <p:nvCxnSpPr>
          <p:cNvPr id="10" name="Google Shape;406;p48">
            <a:extLst>
              <a:ext uri="{FF2B5EF4-FFF2-40B4-BE49-F238E27FC236}">
                <a16:creationId xmlns:a16="http://schemas.microsoft.com/office/drawing/2014/main" id="{2BF2C2C5-B5A5-A263-B924-3B528F96C6DC}"/>
              </a:ext>
            </a:extLst>
          </p:cNvPr>
          <p:cNvCxnSpPr/>
          <p:nvPr/>
        </p:nvCxnSpPr>
        <p:spPr>
          <a:xfrm>
            <a:off x="4209316"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11" name="Google Shape;407;p48">
            <a:extLst>
              <a:ext uri="{FF2B5EF4-FFF2-40B4-BE49-F238E27FC236}">
                <a16:creationId xmlns:a16="http://schemas.microsoft.com/office/drawing/2014/main" id="{4E1D8C9D-5F2F-1EE7-B90C-EFCBB180220E}"/>
              </a:ext>
            </a:extLst>
          </p:cNvPr>
          <p:cNvCxnSpPr/>
          <p:nvPr/>
        </p:nvCxnSpPr>
        <p:spPr>
          <a:xfrm>
            <a:off x="4502917" y="4688315"/>
            <a:ext cx="2000" cy="168800"/>
          </a:xfrm>
          <a:prstGeom prst="straightConnector1">
            <a:avLst/>
          </a:prstGeom>
          <a:noFill/>
          <a:ln w="9525" cap="flat" cmpd="sng">
            <a:solidFill>
              <a:srgbClr val="595959"/>
            </a:solidFill>
            <a:prstDash val="solid"/>
            <a:round/>
            <a:headEnd type="none" w="med" len="med"/>
            <a:tailEnd type="none" w="med" len="med"/>
          </a:ln>
        </p:spPr>
      </p:cxnSp>
      <p:cxnSp>
        <p:nvCxnSpPr>
          <p:cNvPr id="12" name="Google Shape;408;p48">
            <a:extLst>
              <a:ext uri="{FF2B5EF4-FFF2-40B4-BE49-F238E27FC236}">
                <a16:creationId xmlns:a16="http://schemas.microsoft.com/office/drawing/2014/main" id="{C1CB5955-9489-2967-5720-861BBEA88E33}"/>
              </a:ext>
            </a:extLst>
          </p:cNvPr>
          <p:cNvCxnSpPr/>
          <p:nvPr/>
        </p:nvCxnSpPr>
        <p:spPr>
          <a:xfrm rot="10800000" flipH="1">
            <a:off x="4502917" y="4291151"/>
            <a:ext cx="306400" cy="419600"/>
          </a:xfrm>
          <a:prstGeom prst="straightConnector1">
            <a:avLst/>
          </a:prstGeom>
          <a:noFill/>
          <a:ln w="9525" cap="flat" cmpd="sng">
            <a:solidFill>
              <a:srgbClr val="595959"/>
            </a:solidFill>
            <a:prstDash val="solid"/>
            <a:round/>
            <a:headEnd type="none" w="med" len="med"/>
            <a:tailEnd type="none" w="med" len="med"/>
          </a:ln>
        </p:spPr>
      </p:cxnSp>
      <p:cxnSp>
        <p:nvCxnSpPr>
          <p:cNvPr id="13" name="Google Shape;409;p48">
            <a:extLst>
              <a:ext uri="{FF2B5EF4-FFF2-40B4-BE49-F238E27FC236}">
                <a16:creationId xmlns:a16="http://schemas.microsoft.com/office/drawing/2014/main" id="{B8D29FFB-CFF8-A949-D504-9D5ACDFB83FC}"/>
              </a:ext>
            </a:extLst>
          </p:cNvPr>
          <p:cNvCxnSpPr/>
          <p:nvPr/>
        </p:nvCxnSpPr>
        <p:spPr>
          <a:xfrm rot="10800000">
            <a:off x="4210917" y="4710751"/>
            <a:ext cx="292000" cy="0"/>
          </a:xfrm>
          <a:prstGeom prst="straightConnector1">
            <a:avLst/>
          </a:prstGeom>
          <a:noFill/>
          <a:ln w="9525" cap="flat" cmpd="sng">
            <a:solidFill>
              <a:srgbClr val="595959"/>
            </a:solidFill>
            <a:prstDash val="solid"/>
            <a:round/>
            <a:headEnd type="none" w="med" len="med"/>
            <a:tailEnd type="none" w="med" len="med"/>
          </a:ln>
        </p:spPr>
      </p:cxnSp>
      <p:cxnSp>
        <p:nvCxnSpPr>
          <p:cNvPr id="14" name="Google Shape;410;p48">
            <a:extLst>
              <a:ext uri="{FF2B5EF4-FFF2-40B4-BE49-F238E27FC236}">
                <a16:creationId xmlns:a16="http://schemas.microsoft.com/office/drawing/2014/main" id="{33604058-247D-173C-614F-63C731E81472}"/>
              </a:ext>
            </a:extLst>
          </p:cNvPr>
          <p:cNvCxnSpPr/>
          <p:nvPr/>
        </p:nvCxnSpPr>
        <p:spPr>
          <a:xfrm>
            <a:off x="4804359" y="4284177"/>
            <a:ext cx="5600" cy="6000"/>
          </a:xfrm>
          <a:prstGeom prst="straightConnector1">
            <a:avLst/>
          </a:prstGeom>
          <a:noFill/>
          <a:ln w="9525" cap="flat" cmpd="sng">
            <a:solidFill>
              <a:srgbClr val="595959"/>
            </a:solidFill>
            <a:prstDash val="solid"/>
            <a:round/>
            <a:headEnd type="none" w="med" len="med"/>
            <a:tailEnd type="none" w="med" len="med"/>
          </a:ln>
        </p:spPr>
      </p:cxnSp>
      <p:sp>
        <p:nvSpPr>
          <p:cNvPr id="15" name="Google Shape;411;p48">
            <a:extLst>
              <a:ext uri="{FF2B5EF4-FFF2-40B4-BE49-F238E27FC236}">
                <a16:creationId xmlns:a16="http://schemas.microsoft.com/office/drawing/2014/main" id="{C0402E73-F237-5618-22CC-8D2DAFE4FC1D}"/>
              </a:ext>
            </a:extLst>
          </p:cNvPr>
          <p:cNvSpPr/>
          <p:nvPr/>
        </p:nvSpPr>
        <p:spPr>
          <a:xfrm>
            <a:off x="4211647" y="4284177"/>
            <a:ext cx="589600" cy="3996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412;p48">
            <a:extLst>
              <a:ext uri="{FF2B5EF4-FFF2-40B4-BE49-F238E27FC236}">
                <a16:creationId xmlns:a16="http://schemas.microsoft.com/office/drawing/2014/main" id="{ABD6E72C-94EA-0202-CED6-06BD0093D11F}"/>
              </a:ext>
            </a:extLst>
          </p:cNvPr>
          <p:cNvSpPr/>
          <p:nvPr/>
        </p:nvSpPr>
        <p:spPr>
          <a:xfrm rot="-5400000" flipH="1">
            <a:off x="4433569" y="4351507"/>
            <a:ext cx="436800" cy="2988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413;p48">
            <a:extLst>
              <a:ext uri="{FF2B5EF4-FFF2-40B4-BE49-F238E27FC236}">
                <a16:creationId xmlns:a16="http://schemas.microsoft.com/office/drawing/2014/main" id="{1141BA61-2B95-280E-C757-080CAC68D31E}"/>
              </a:ext>
            </a:extLst>
          </p:cNvPr>
          <p:cNvSpPr/>
          <p:nvPr/>
        </p:nvSpPr>
        <p:spPr>
          <a:xfrm>
            <a:off x="4211975" y="4713172"/>
            <a:ext cx="292000" cy="1468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414;p48">
            <a:extLst>
              <a:ext uri="{FF2B5EF4-FFF2-40B4-BE49-F238E27FC236}">
                <a16:creationId xmlns:a16="http://schemas.microsoft.com/office/drawing/2014/main" id="{8C59A0A1-90BE-EDBD-7099-3E86C49B8005}"/>
              </a:ext>
            </a:extLst>
          </p:cNvPr>
          <p:cNvSpPr/>
          <p:nvPr/>
        </p:nvSpPr>
        <p:spPr>
          <a:xfrm>
            <a:off x="4213015" y="4682144"/>
            <a:ext cx="292000" cy="300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415;p48">
            <a:extLst>
              <a:ext uri="{FF2B5EF4-FFF2-40B4-BE49-F238E27FC236}">
                <a16:creationId xmlns:a16="http://schemas.microsoft.com/office/drawing/2014/main" id="{DD05EE86-9D08-1DED-DC0B-A889CB102491}"/>
              </a:ext>
            </a:extLst>
          </p:cNvPr>
          <p:cNvSpPr txBox="1"/>
          <p:nvPr/>
        </p:nvSpPr>
        <p:spPr>
          <a:xfrm>
            <a:off x="4382157" y="3717088"/>
            <a:ext cx="748800" cy="468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0" name="Google Shape;416;p48">
            <a:extLst>
              <a:ext uri="{FF2B5EF4-FFF2-40B4-BE49-F238E27FC236}">
                <a16:creationId xmlns:a16="http://schemas.microsoft.com/office/drawing/2014/main" id="{A6EE2840-7870-AD37-343F-615B8784FD33}"/>
              </a:ext>
            </a:extLst>
          </p:cNvPr>
          <p:cNvSpPr/>
          <p:nvPr/>
        </p:nvSpPr>
        <p:spPr>
          <a:xfrm rot="-2315350">
            <a:off x="4460538" y="4720002"/>
            <a:ext cx="101325" cy="117500"/>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1" name="Google Shape;417;p48">
            <a:extLst>
              <a:ext uri="{FF2B5EF4-FFF2-40B4-BE49-F238E27FC236}">
                <a16:creationId xmlns:a16="http://schemas.microsoft.com/office/drawing/2014/main" id="{FC8FA71D-5D11-D9F7-82E9-B36E52BD5F7D}"/>
              </a:ext>
            </a:extLst>
          </p:cNvPr>
          <p:cNvGrpSpPr/>
          <p:nvPr/>
        </p:nvGrpSpPr>
        <p:grpSpPr>
          <a:xfrm>
            <a:off x="5105962" y="3793039"/>
            <a:ext cx="1645740" cy="992735"/>
            <a:chOff x="2854174" y="3423503"/>
            <a:chExt cx="1063140" cy="641301"/>
          </a:xfrm>
        </p:grpSpPr>
        <p:cxnSp>
          <p:nvCxnSpPr>
            <p:cNvPr id="22" name="Google Shape;418;p48">
              <a:extLst>
                <a:ext uri="{FF2B5EF4-FFF2-40B4-BE49-F238E27FC236}">
                  <a16:creationId xmlns:a16="http://schemas.microsoft.com/office/drawing/2014/main" id="{7CACBB39-8C7A-6A5E-5F57-26056EC9AD24}"/>
                </a:ext>
              </a:extLst>
            </p:cNvPr>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23" name="Google Shape;419;p48">
              <a:extLst>
                <a:ext uri="{FF2B5EF4-FFF2-40B4-BE49-F238E27FC236}">
                  <a16:creationId xmlns:a16="http://schemas.microsoft.com/office/drawing/2014/main" id="{2236BFBD-9D88-C3AD-86C8-43C2062D9C5F}"/>
                </a:ext>
              </a:extLst>
            </p:cNvPr>
            <p:cNvPicPr preferRelativeResize="0"/>
            <p:nvPr/>
          </p:nvPicPr>
          <p:blipFill rotWithShape="1">
            <a:blip r:embed="rId3">
              <a:alphaModFix/>
            </a:blip>
            <a:srcRect l="89188" t="42215" r="3064" b="33981"/>
            <a:stretch/>
          </p:blipFill>
          <p:spPr>
            <a:xfrm>
              <a:off x="3250143" y="3423503"/>
              <a:ext cx="667171" cy="641301"/>
            </a:xfrm>
            <a:prstGeom prst="rect">
              <a:avLst/>
            </a:prstGeom>
            <a:noFill/>
            <a:ln>
              <a:noFill/>
            </a:ln>
          </p:spPr>
        </p:pic>
      </p:grpSp>
      <p:grpSp>
        <p:nvGrpSpPr>
          <p:cNvPr id="24" name="Google Shape;420;p48">
            <a:extLst>
              <a:ext uri="{FF2B5EF4-FFF2-40B4-BE49-F238E27FC236}">
                <a16:creationId xmlns:a16="http://schemas.microsoft.com/office/drawing/2014/main" id="{C3BF2B76-926E-0B97-745F-FC7763141E49}"/>
              </a:ext>
            </a:extLst>
          </p:cNvPr>
          <p:cNvGrpSpPr/>
          <p:nvPr/>
        </p:nvGrpSpPr>
        <p:grpSpPr>
          <a:xfrm>
            <a:off x="5108441" y="2033401"/>
            <a:ext cx="2301943" cy="1022737"/>
            <a:chOff x="2833790" y="2320700"/>
            <a:chExt cx="1487043" cy="660683"/>
          </a:xfrm>
        </p:grpSpPr>
        <p:cxnSp>
          <p:nvCxnSpPr>
            <p:cNvPr id="25" name="Google Shape;421;p48">
              <a:extLst>
                <a:ext uri="{FF2B5EF4-FFF2-40B4-BE49-F238E27FC236}">
                  <a16:creationId xmlns:a16="http://schemas.microsoft.com/office/drawing/2014/main" id="{D1821D4E-841E-D846-C1B7-2CE4A9817807}"/>
                </a:ext>
              </a:extLst>
            </p:cNvPr>
            <p:cNvCxnSpPr/>
            <p:nvPr/>
          </p:nvCxnSpPr>
          <p:spPr>
            <a:xfrm rot="10800000" flipH="1">
              <a:off x="2833790" y="2873731"/>
              <a:ext cx="366300" cy="600"/>
            </a:xfrm>
            <a:prstGeom prst="straightConnector1">
              <a:avLst/>
            </a:prstGeom>
            <a:noFill/>
            <a:ln w="38100" cap="flat" cmpd="sng">
              <a:solidFill>
                <a:srgbClr val="999999"/>
              </a:solidFill>
              <a:prstDash val="solid"/>
              <a:round/>
              <a:headEnd type="none" w="med" len="med"/>
              <a:tailEnd type="triangle" w="med" len="med"/>
            </a:ln>
          </p:spPr>
        </p:cxnSp>
        <p:sp>
          <p:nvSpPr>
            <p:cNvPr id="26" name="Google Shape;422;p48">
              <a:extLst>
                <a:ext uri="{FF2B5EF4-FFF2-40B4-BE49-F238E27FC236}">
                  <a16:creationId xmlns:a16="http://schemas.microsoft.com/office/drawing/2014/main" id="{BB7B4B32-006E-007A-E0C6-90A1EE011CDB}"/>
                </a:ext>
              </a:extLst>
            </p:cNvPr>
            <p:cNvSpPr txBox="1"/>
            <p:nvPr/>
          </p:nvSpPr>
          <p:spPr>
            <a:xfrm>
              <a:off x="2942033" y="2320700"/>
              <a:ext cx="1378800" cy="303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DL system and brain</a:t>
              </a:r>
              <a:endParaRPr sz="1333">
                <a:latin typeface="Montserrat"/>
                <a:ea typeface="Montserrat"/>
                <a:cs typeface="Montserrat"/>
                <a:sym typeface="Montserrat"/>
              </a:endParaRPr>
            </a:p>
          </p:txBody>
        </p:sp>
        <p:pic>
          <p:nvPicPr>
            <p:cNvPr id="27" name="Google Shape;423;p48">
              <a:extLst>
                <a:ext uri="{FF2B5EF4-FFF2-40B4-BE49-F238E27FC236}">
                  <a16:creationId xmlns:a16="http://schemas.microsoft.com/office/drawing/2014/main" id="{CD3EFD60-DBD6-AF32-69AE-8E491D6E9D14}"/>
                </a:ext>
              </a:extLst>
            </p:cNvPr>
            <p:cNvPicPr preferRelativeResize="0"/>
            <p:nvPr/>
          </p:nvPicPr>
          <p:blipFill rotWithShape="1">
            <a:blip r:embed="rId4">
              <a:alphaModFix/>
            </a:blip>
            <a:srcRect l="50577" t="75033" r="41018" b="15499"/>
            <a:stretch/>
          </p:blipFill>
          <p:spPr>
            <a:xfrm>
              <a:off x="3250144" y="2745805"/>
              <a:ext cx="601980" cy="235577"/>
            </a:xfrm>
            <a:prstGeom prst="rect">
              <a:avLst/>
            </a:prstGeom>
            <a:noFill/>
            <a:ln>
              <a:noFill/>
            </a:ln>
          </p:spPr>
        </p:pic>
      </p:grpSp>
      <p:sp>
        <p:nvSpPr>
          <p:cNvPr id="28" name="Google Shape;424;p48">
            <a:extLst>
              <a:ext uri="{FF2B5EF4-FFF2-40B4-BE49-F238E27FC236}">
                <a16:creationId xmlns:a16="http://schemas.microsoft.com/office/drawing/2014/main" id="{D0B56293-AE1A-94DA-C396-1FF49A1D571B}"/>
              </a:ext>
            </a:extLst>
          </p:cNvPr>
          <p:cNvSpPr/>
          <p:nvPr/>
        </p:nvSpPr>
        <p:spPr>
          <a:xfrm>
            <a:off x="6812625" y="2943425"/>
            <a:ext cx="447600" cy="14656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9" name="Google Shape;425;p48">
            <a:extLst>
              <a:ext uri="{FF2B5EF4-FFF2-40B4-BE49-F238E27FC236}">
                <a16:creationId xmlns:a16="http://schemas.microsoft.com/office/drawing/2014/main" id="{AC229B44-7FF6-49BC-6DD5-582D2340329A}"/>
              </a:ext>
            </a:extLst>
          </p:cNvPr>
          <p:cNvGrpSpPr/>
          <p:nvPr/>
        </p:nvGrpSpPr>
        <p:grpSpPr>
          <a:xfrm>
            <a:off x="3255860" y="2033400"/>
            <a:ext cx="2179025" cy="1649504"/>
            <a:chOff x="1649324" y="2286785"/>
            <a:chExt cx="1407639" cy="1065571"/>
          </a:xfrm>
        </p:grpSpPr>
        <p:grpSp>
          <p:nvGrpSpPr>
            <p:cNvPr id="30" name="Google Shape;426;p48">
              <a:extLst>
                <a:ext uri="{FF2B5EF4-FFF2-40B4-BE49-F238E27FC236}">
                  <a16:creationId xmlns:a16="http://schemas.microsoft.com/office/drawing/2014/main" id="{2F1AF941-CAA4-D201-76A5-FB58E8FA7346}"/>
                </a:ext>
              </a:extLst>
            </p:cNvPr>
            <p:cNvGrpSpPr/>
            <p:nvPr/>
          </p:nvGrpSpPr>
          <p:grpSpPr>
            <a:xfrm>
              <a:off x="1649324" y="2286785"/>
              <a:ext cx="1407639" cy="1065571"/>
              <a:chOff x="1649324" y="2286785"/>
              <a:chExt cx="1407639" cy="1065571"/>
            </a:xfrm>
          </p:grpSpPr>
          <p:cxnSp>
            <p:nvCxnSpPr>
              <p:cNvPr id="32" name="Google Shape;427;p48">
                <a:extLst>
                  <a:ext uri="{FF2B5EF4-FFF2-40B4-BE49-F238E27FC236}">
                    <a16:creationId xmlns:a16="http://schemas.microsoft.com/office/drawing/2014/main" id="{F9BCA7B6-1447-7917-607D-89A1A599AA87}"/>
                  </a:ext>
                </a:extLst>
              </p:cNvPr>
              <p:cNvCxnSpPr/>
              <p:nvPr/>
            </p:nvCxnSpPr>
            <p:spPr>
              <a:xfrm rot="10800000" flipH="1">
                <a:off x="1649324" y="2978857"/>
                <a:ext cx="636900" cy="373500"/>
              </a:xfrm>
              <a:prstGeom prst="straightConnector1">
                <a:avLst/>
              </a:prstGeom>
              <a:noFill/>
              <a:ln w="38100" cap="flat" cmpd="sng">
                <a:solidFill>
                  <a:srgbClr val="999999"/>
                </a:solidFill>
                <a:prstDash val="solid"/>
                <a:round/>
                <a:headEnd type="none" w="med" len="med"/>
                <a:tailEnd type="triangle" w="med" len="med"/>
              </a:ln>
            </p:spPr>
          </p:cxnSp>
          <p:sp>
            <p:nvSpPr>
              <p:cNvPr id="33" name="Google Shape;428;p48">
                <a:extLst>
                  <a:ext uri="{FF2B5EF4-FFF2-40B4-BE49-F238E27FC236}">
                    <a16:creationId xmlns:a16="http://schemas.microsoft.com/office/drawing/2014/main" id="{08A4DFDC-18FF-DB46-D4C6-F6C5082A8A40}"/>
                  </a:ext>
                </a:extLst>
              </p:cNvPr>
              <p:cNvSpPr txBox="1"/>
              <p:nvPr/>
            </p:nvSpPr>
            <p:spPr>
              <a:xfrm>
                <a:off x="2083462" y="2286785"/>
                <a:ext cx="973500" cy="2118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Deep learning system</a:t>
                </a:r>
                <a:endParaRPr sz="1333">
                  <a:latin typeface="Montserrat"/>
                  <a:ea typeface="Montserrat"/>
                  <a:cs typeface="Montserrat"/>
                  <a:sym typeface="Montserrat"/>
                </a:endParaRPr>
              </a:p>
            </p:txBody>
          </p:sp>
        </p:grpSp>
        <p:pic>
          <p:nvPicPr>
            <p:cNvPr id="31" name="Google Shape;429;p48">
              <a:extLst>
                <a:ext uri="{FF2B5EF4-FFF2-40B4-BE49-F238E27FC236}">
                  <a16:creationId xmlns:a16="http://schemas.microsoft.com/office/drawing/2014/main" id="{75167C84-AFE0-DAEC-9646-253B53CDFD87}"/>
                </a:ext>
              </a:extLst>
            </p:cNvPr>
            <p:cNvPicPr preferRelativeResize="0"/>
            <p:nvPr/>
          </p:nvPicPr>
          <p:blipFill rotWithShape="1">
            <a:blip r:embed="rId5">
              <a:alphaModFix/>
            </a:blip>
            <a:srcRect l="70923" t="11552" r="5204" b="61555"/>
            <a:stretch/>
          </p:blipFill>
          <p:spPr>
            <a:xfrm>
              <a:off x="2251430" y="2602144"/>
              <a:ext cx="613726" cy="558331"/>
            </a:xfrm>
            <a:prstGeom prst="rect">
              <a:avLst/>
            </a:prstGeom>
            <a:noFill/>
            <a:ln>
              <a:noFill/>
            </a:ln>
          </p:spPr>
        </p:pic>
      </p:grpSp>
      <p:sp>
        <p:nvSpPr>
          <p:cNvPr id="34" name="Google Shape;430;p48">
            <a:extLst>
              <a:ext uri="{FF2B5EF4-FFF2-40B4-BE49-F238E27FC236}">
                <a16:creationId xmlns:a16="http://schemas.microsoft.com/office/drawing/2014/main" id="{43122BD5-6FFA-32A1-A62E-D85E2DD96213}"/>
              </a:ext>
            </a:extLst>
          </p:cNvPr>
          <p:cNvSpPr txBox="1"/>
          <p:nvPr/>
        </p:nvSpPr>
        <p:spPr>
          <a:xfrm>
            <a:off x="7475267" y="3265834"/>
            <a:ext cx="1852400" cy="1354176"/>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how are they related?</a:t>
            </a:r>
            <a:endParaRPr sz="2400">
              <a:latin typeface="Montserrat"/>
              <a:ea typeface="Montserrat"/>
              <a:cs typeface="Montserrat"/>
              <a:sym typeface="Montserrat"/>
            </a:endParaRPr>
          </a:p>
        </p:txBody>
      </p:sp>
      <p:pic>
        <p:nvPicPr>
          <p:cNvPr id="35" name="Google Shape;431;p48">
            <a:extLst>
              <a:ext uri="{FF2B5EF4-FFF2-40B4-BE49-F238E27FC236}">
                <a16:creationId xmlns:a16="http://schemas.microsoft.com/office/drawing/2014/main" id="{3D7879E1-2A66-C8E2-E6FA-76A1297BAE63}"/>
              </a:ext>
            </a:extLst>
          </p:cNvPr>
          <p:cNvPicPr preferRelativeResize="0"/>
          <p:nvPr/>
        </p:nvPicPr>
        <p:blipFill>
          <a:blip r:embed="rId6">
            <a:alphaModFix/>
          </a:blip>
          <a:stretch>
            <a:fillRect/>
          </a:stretch>
        </p:blipFill>
        <p:spPr>
          <a:xfrm>
            <a:off x="2516869" y="3247934"/>
            <a:ext cx="589600" cy="934127"/>
          </a:xfrm>
          <a:prstGeom prst="rect">
            <a:avLst/>
          </a:prstGeom>
          <a:noFill/>
          <a:ln>
            <a:noFill/>
          </a:ln>
        </p:spPr>
      </p:pic>
      <p:sp>
        <p:nvSpPr>
          <p:cNvPr id="36" name="Google Shape;432;p48">
            <a:extLst>
              <a:ext uri="{FF2B5EF4-FFF2-40B4-BE49-F238E27FC236}">
                <a16:creationId xmlns:a16="http://schemas.microsoft.com/office/drawing/2014/main" id="{CC40482A-9D2C-CF07-ED09-3B49E09C79A6}"/>
              </a:ext>
            </a:extLst>
          </p:cNvPr>
          <p:cNvSpPr txBox="1"/>
          <p:nvPr/>
        </p:nvSpPr>
        <p:spPr>
          <a:xfrm>
            <a:off x="2058272" y="2033400"/>
            <a:ext cx="1506800" cy="328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Multimodal ecological stimulus</a:t>
            </a:r>
            <a:endParaRPr sz="1333">
              <a:latin typeface="Montserrat"/>
              <a:ea typeface="Montserrat"/>
              <a:cs typeface="Montserrat"/>
              <a:sym typeface="Montserrat"/>
            </a:endParaRPr>
          </a:p>
        </p:txBody>
      </p:sp>
      <p:sp>
        <p:nvSpPr>
          <p:cNvPr id="37" name="Google Shape;433;p48">
            <a:extLst>
              <a:ext uri="{FF2B5EF4-FFF2-40B4-BE49-F238E27FC236}">
                <a16:creationId xmlns:a16="http://schemas.microsoft.com/office/drawing/2014/main" id="{C6BE1013-F348-F4B9-9707-CB951477BDCA}"/>
              </a:ext>
            </a:extLst>
          </p:cNvPr>
          <p:cNvSpPr txBox="1"/>
          <p:nvPr/>
        </p:nvSpPr>
        <p:spPr>
          <a:xfrm>
            <a:off x="7225848" y="2053863"/>
            <a:ext cx="2134400" cy="469200"/>
          </a:xfrm>
          <a:prstGeom prst="rect">
            <a:avLst/>
          </a:prstGeom>
          <a:noFill/>
          <a:ln>
            <a:noFill/>
          </a:ln>
        </p:spPr>
        <p:txBody>
          <a:bodyPr spcFirstLastPara="1" wrap="square" lIns="121900" tIns="121900" rIns="121900" bIns="121900" anchor="t" anchorCtr="0">
            <a:noAutofit/>
          </a:bodyPr>
          <a:lstStyle/>
          <a:p>
            <a:pPr algn="ctr"/>
            <a:r>
              <a:rPr lang="en" sz="1333" b="1">
                <a:latin typeface="Montserrat"/>
                <a:ea typeface="Montserrat"/>
                <a:cs typeface="Montserrat"/>
                <a:sym typeface="Montserrat"/>
              </a:rPr>
              <a:t>Data-driven encoding model</a:t>
            </a:r>
            <a:endParaRPr sz="1333" b="1">
              <a:latin typeface="Montserrat"/>
              <a:ea typeface="Montserrat"/>
              <a:cs typeface="Montserrat"/>
              <a:sym typeface="Montserrat"/>
            </a:endParaRPr>
          </a:p>
        </p:txBody>
      </p:sp>
      <p:grpSp>
        <p:nvGrpSpPr>
          <p:cNvPr id="39" name="Google Shape;130;p20">
            <a:extLst>
              <a:ext uri="{FF2B5EF4-FFF2-40B4-BE49-F238E27FC236}">
                <a16:creationId xmlns:a16="http://schemas.microsoft.com/office/drawing/2014/main" id="{5E983BF9-2A09-94A4-1141-48C5DA413D22}"/>
              </a:ext>
            </a:extLst>
          </p:cNvPr>
          <p:cNvGrpSpPr/>
          <p:nvPr/>
        </p:nvGrpSpPr>
        <p:grpSpPr>
          <a:xfrm>
            <a:off x="2298572" y="5608346"/>
            <a:ext cx="6840700" cy="1068678"/>
            <a:chOff x="3577025" y="4105763"/>
            <a:chExt cx="5130525" cy="801508"/>
          </a:xfrm>
        </p:grpSpPr>
        <p:sp>
          <p:nvSpPr>
            <p:cNvPr id="40" name="Google Shape;131;p20">
              <a:extLst>
                <a:ext uri="{FF2B5EF4-FFF2-40B4-BE49-F238E27FC236}">
                  <a16:creationId xmlns:a16="http://schemas.microsoft.com/office/drawing/2014/main" id="{9C636FE6-2EC3-6B5E-9E4F-3F4BB604945F}"/>
                </a:ext>
              </a:extLst>
            </p:cNvPr>
            <p:cNvSpPr txBox="1"/>
            <p:nvPr/>
          </p:nvSpPr>
          <p:spPr>
            <a:xfrm>
              <a:off x="3577025" y="4107275"/>
              <a:ext cx="1776900" cy="643500"/>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Wehbe et al. 2014,       </a:t>
              </a:r>
              <a:endParaRPr sz="1333">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Jain and Huth 2018, </a:t>
              </a:r>
              <a:endParaRPr sz="1333" i="1">
                <a:latin typeface="Montserrat"/>
                <a:ea typeface="Montserrat"/>
                <a:cs typeface="Montserrat"/>
                <a:sym typeface="Montserrat"/>
              </a:endParaRPr>
            </a:p>
            <a:p>
              <a:r>
                <a:rPr lang="en" sz="1333">
                  <a:latin typeface="Montserrat"/>
                  <a:ea typeface="Montserrat"/>
                  <a:cs typeface="Montserrat"/>
                  <a:sym typeface="Montserrat"/>
                </a:rPr>
                <a:t>Gauthier and Levy 2019               </a:t>
              </a:r>
              <a:endParaRPr sz="1333">
                <a:latin typeface="Montserrat"/>
                <a:ea typeface="Montserrat"/>
                <a:cs typeface="Montserrat"/>
                <a:sym typeface="Montserrat"/>
              </a:endParaRPr>
            </a:p>
            <a:p>
              <a:endParaRPr sz="1333">
                <a:latin typeface="Montserrat"/>
                <a:ea typeface="Montserrat"/>
                <a:cs typeface="Montserrat"/>
                <a:sym typeface="Montserrat"/>
              </a:endParaRPr>
            </a:p>
            <a:p>
              <a:endParaRPr sz="1333">
                <a:latin typeface="Montserrat"/>
                <a:ea typeface="Montserrat"/>
                <a:cs typeface="Montserrat"/>
                <a:sym typeface="Montserrat"/>
              </a:endParaRPr>
            </a:p>
          </p:txBody>
        </p:sp>
        <p:sp>
          <p:nvSpPr>
            <p:cNvPr id="41" name="Google Shape;132;p20">
              <a:extLst>
                <a:ext uri="{FF2B5EF4-FFF2-40B4-BE49-F238E27FC236}">
                  <a16:creationId xmlns:a16="http://schemas.microsoft.com/office/drawing/2014/main" id="{5D7FD5DE-0781-71ED-DD43-A588784F9F6F}"/>
                </a:ext>
              </a:extLst>
            </p:cNvPr>
            <p:cNvSpPr txBox="1"/>
            <p:nvPr/>
          </p:nvSpPr>
          <p:spPr>
            <a:xfrm>
              <a:off x="5353920" y="4107275"/>
              <a:ext cx="1776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Toneva and Wehbe 2019,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Caucheteux et al. 2020,</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Toneva et al. 2020</a:t>
              </a:r>
              <a:endParaRPr sz="1333">
                <a:solidFill>
                  <a:srgbClr val="000000"/>
                </a:solidFill>
                <a:latin typeface="Montserrat"/>
                <a:ea typeface="Montserrat"/>
                <a:cs typeface="Montserrat"/>
                <a:sym typeface="Montserrat"/>
              </a:endParaRPr>
            </a:p>
            <a:p>
              <a:pPr>
                <a:buClr>
                  <a:srgbClr val="000000"/>
                </a:buClr>
                <a:buSzPts val="1100"/>
              </a:pPr>
              <a:endParaRPr sz="1333">
                <a:solidFill>
                  <a:srgbClr val="000000"/>
                </a:solidFill>
                <a:latin typeface="Montserrat"/>
                <a:ea typeface="Montserrat"/>
                <a:cs typeface="Montserrat"/>
                <a:sym typeface="Montserrat"/>
              </a:endParaRPr>
            </a:p>
          </p:txBody>
        </p:sp>
        <p:sp>
          <p:nvSpPr>
            <p:cNvPr id="42" name="Google Shape;133;p20">
              <a:extLst>
                <a:ext uri="{FF2B5EF4-FFF2-40B4-BE49-F238E27FC236}">
                  <a16:creationId xmlns:a16="http://schemas.microsoft.com/office/drawing/2014/main" id="{3CB1945D-801B-2A15-6D28-FF2603273489}"/>
                </a:ext>
              </a:extLst>
            </p:cNvPr>
            <p:cNvSpPr txBox="1"/>
            <p:nvPr/>
          </p:nvSpPr>
          <p:spPr>
            <a:xfrm>
              <a:off x="7233650" y="4105763"/>
              <a:ext cx="1473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Jain et al. 2020,</a:t>
              </a:r>
              <a:endParaRPr sz="1333">
                <a:solidFill>
                  <a:srgbClr val="000000"/>
                </a:solidFill>
                <a:latin typeface="Montserrat"/>
                <a:ea typeface="Montserrat"/>
                <a:cs typeface="Montserrat"/>
                <a:sym typeface="Montserrat"/>
              </a:endParaRPr>
            </a:p>
            <a:p>
              <a:pPr>
                <a:buClr>
                  <a:srgbClr val="000000"/>
                </a:buClr>
                <a:buSzPts val="1100"/>
              </a:pPr>
              <a:r>
                <a:rPr lang="en" sz="1333">
                  <a:solidFill>
                    <a:srgbClr val="000000"/>
                  </a:solidFill>
                  <a:latin typeface="Montserrat"/>
                  <a:ea typeface="Montserrat"/>
                  <a:cs typeface="Montserrat"/>
                  <a:sym typeface="Montserrat"/>
                </a:rPr>
                <a:t>Schrimpf et al. 2021,</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Goldstein et al. 2022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a:t>
              </a:r>
              <a:endParaRPr sz="2400"/>
            </a:p>
          </p:txBody>
        </p:sp>
      </p:grpSp>
      <p:sp>
        <p:nvSpPr>
          <p:cNvPr id="2" name="Footer Placeholder 4">
            <a:extLst>
              <a:ext uri="{FF2B5EF4-FFF2-40B4-BE49-F238E27FC236}">
                <a16:creationId xmlns:a16="http://schemas.microsoft.com/office/drawing/2014/main" id="{17AE39E5-094F-6AA3-5CDC-B03FF8E71B65}"/>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Tree>
    <p:extLst>
      <p:ext uri="{BB962C8B-B14F-4D97-AF65-F5344CB8AC3E}">
        <p14:creationId xmlns:p14="http://schemas.microsoft.com/office/powerpoint/2010/main" val="415435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15600" y="334467"/>
            <a:ext cx="11360800" cy="763600"/>
          </a:xfrm>
          <a:prstGeom prst="rect">
            <a:avLst/>
          </a:prstGeom>
        </p:spPr>
        <p:txBody>
          <a:bodyPr spcFirstLastPara="1" vert="horz" wrap="square" lIns="121900" tIns="121900" rIns="121900" bIns="121900" rtlCol="0" anchor="t" anchorCtr="0">
            <a:normAutofit/>
          </a:bodyPr>
          <a:lstStyle/>
          <a:p>
            <a:r>
              <a:rPr lang="en" sz="2800" b="1">
                <a:latin typeface="Helvetica Neue" panose="020B0604020202020204"/>
              </a:rPr>
              <a:t>General encoding pipeline to evaluate brain-LM alignment</a:t>
            </a:r>
            <a:endParaRPr sz="2800" b="1">
              <a:latin typeface="Helvetica Neue" panose="020B0604020202020204"/>
            </a:endParaRPr>
          </a:p>
        </p:txBody>
      </p:sp>
      <p:grpSp>
        <p:nvGrpSpPr>
          <p:cNvPr id="127" name="Google Shape;127;p20"/>
          <p:cNvGrpSpPr/>
          <p:nvPr/>
        </p:nvGrpSpPr>
        <p:grpSpPr>
          <a:xfrm>
            <a:off x="6996701" y="2612067"/>
            <a:ext cx="1965271" cy="1566400"/>
            <a:chOff x="5587900" y="3274012"/>
            <a:chExt cx="1473953" cy="1174800"/>
          </a:xfrm>
        </p:grpSpPr>
        <p:sp>
          <p:nvSpPr>
            <p:cNvPr id="128" name="Google Shape;128;p20"/>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29" name="Google Shape;129;p20"/>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0" name="Google Shape;130;p20"/>
          <p:cNvGrpSpPr/>
          <p:nvPr/>
        </p:nvGrpSpPr>
        <p:grpSpPr>
          <a:xfrm>
            <a:off x="1372867" y="5626327"/>
            <a:ext cx="6840700" cy="1068678"/>
            <a:chOff x="3577025" y="4105763"/>
            <a:chExt cx="5130525" cy="801508"/>
          </a:xfrm>
        </p:grpSpPr>
        <p:sp>
          <p:nvSpPr>
            <p:cNvPr id="131" name="Google Shape;131;p20"/>
            <p:cNvSpPr txBox="1"/>
            <p:nvPr/>
          </p:nvSpPr>
          <p:spPr>
            <a:xfrm>
              <a:off x="3577025" y="4107275"/>
              <a:ext cx="1776900" cy="643500"/>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Wehbe et al. 2014,       </a:t>
              </a:r>
              <a:endParaRPr sz="1333">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Jain and Huth 2018, </a:t>
              </a:r>
              <a:endParaRPr sz="1333" i="1">
                <a:latin typeface="Montserrat"/>
                <a:ea typeface="Montserrat"/>
                <a:cs typeface="Montserrat"/>
                <a:sym typeface="Montserrat"/>
              </a:endParaRPr>
            </a:p>
            <a:p>
              <a:r>
                <a:rPr lang="en" sz="1333">
                  <a:latin typeface="Montserrat"/>
                  <a:ea typeface="Montserrat"/>
                  <a:cs typeface="Montserrat"/>
                  <a:sym typeface="Montserrat"/>
                </a:rPr>
                <a:t>Gauthier and Levy 2019               </a:t>
              </a:r>
              <a:endParaRPr sz="1333">
                <a:latin typeface="Montserrat"/>
                <a:ea typeface="Montserrat"/>
                <a:cs typeface="Montserrat"/>
                <a:sym typeface="Montserrat"/>
              </a:endParaRPr>
            </a:p>
            <a:p>
              <a:endParaRPr sz="1333">
                <a:latin typeface="Montserrat"/>
                <a:ea typeface="Montserrat"/>
                <a:cs typeface="Montserrat"/>
                <a:sym typeface="Montserrat"/>
              </a:endParaRPr>
            </a:p>
            <a:p>
              <a:endParaRPr sz="1333">
                <a:latin typeface="Montserrat"/>
                <a:ea typeface="Montserrat"/>
                <a:cs typeface="Montserrat"/>
                <a:sym typeface="Montserrat"/>
              </a:endParaRPr>
            </a:p>
          </p:txBody>
        </p:sp>
        <p:sp>
          <p:nvSpPr>
            <p:cNvPr id="132" name="Google Shape;132;p20"/>
            <p:cNvSpPr txBox="1"/>
            <p:nvPr/>
          </p:nvSpPr>
          <p:spPr>
            <a:xfrm>
              <a:off x="5353920" y="4107275"/>
              <a:ext cx="1776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Toneva and Wehbe 2019,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Caucheteux et al. 2020,</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Toneva et al. 2020</a:t>
              </a:r>
              <a:endParaRPr sz="1333">
                <a:solidFill>
                  <a:srgbClr val="000000"/>
                </a:solidFill>
                <a:latin typeface="Montserrat"/>
                <a:ea typeface="Montserrat"/>
                <a:cs typeface="Montserrat"/>
                <a:sym typeface="Montserrat"/>
              </a:endParaRPr>
            </a:p>
            <a:p>
              <a:pPr>
                <a:buClr>
                  <a:srgbClr val="000000"/>
                </a:buClr>
                <a:buSzPts val="1100"/>
              </a:pPr>
              <a:endParaRPr sz="1333">
                <a:solidFill>
                  <a:srgbClr val="000000"/>
                </a:solidFill>
                <a:latin typeface="Montserrat"/>
                <a:ea typeface="Montserrat"/>
                <a:cs typeface="Montserrat"/>
                <a:sym typeface="Montserrat"/>
              </a:endParaRPr>
            </a:p>
          </p:txBody>
        </p:sp>
        <p:sp>
          <p:nvSpPr>
            <p:cNvPr id="133" name="Google Shape;133;p20"/>
            <p:cNvSpPr txBox="1"/>
            <p:nvPr/>
          </p:nvSpPr>
          <p:spPr>
            <a:xfrm>
              <a:off x="7233650" y="4105763"/>
              <a:ext cx="1473900" cy="799996"/>
            </a:xfrm>
            <a:prstGeom prst="rect">
              <a:avLst/>
            </a:prstGeom>
            <a:noFill/>
            <a:ln>
              <a:noFill/>
            </a:ln>
          </p:spPr>
          <p:txBody>
            <a:bodyPr spcFirstLastPara="1" wrap="square" lIns="121900" tIns="121900" rIns="121900" bIns="121900" anchor="t" anchorCtr="0">
              <a:spAutoFit/>
            </a:bodyPr>
            <a:lstStyle/>
            <a:p>
              <a:r>
                <a:rPr lang="en" sz="1333">
                  <a:solidFill>
                    <a:srgbClr val="000000"/>
                  </a:solidFill>
                  <a:latin typeface="Montserrat"/>
                  <a:ea typeface="Montserrat"/>
                  <a:cs typeface="Montserrat"/>
                  <a:sym typeface="Montserrat"/>
                </a:rPr>
                <a:t>Jain et al. 2020,</a:t>
              </a:r>
              <a:endParaRPr sz="1333">
                <a:solidFill>
                  <a:srgbClr val="000000"/>
                </a:solidFill>
                <a:latin typeface="Montserrat"/>
                <a:ea typeface="Montserrat"/>
                <a:cs typeface="Montserrat"/>
                <a:sym typeface="Montserrat"/>
              </a:endParaRPr>
            </a:p>
            <a:p>
              <a:pPr>
                <a:buClr>
                  <a:srgbClr val="000000"/>
                </a:buClr>
                <a:buSzPts val="1100"/>
              </a:pPr>
              <a:r>
                <a:rPr lang="en" sz="1333">
                  <a:solidFill>
                    <a:srgbClr val="000000"/>
                  </a:solidFill>
                  <a:latin typeface="Montserrat"/>
                  <a:ea typeface="Montserrat"/>
                  <a:cs typeface="Montserrat"/>
                  <a:sym typeface="Montserrat"/>
                </a:rPr>
                <a:t>Schrimpf et al. 2021,</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Goldstein et al. 2022            </a:t>
              </a:r>
              <a:endParaRPr sz="1333">
                <a:solidFill>
                  <a:srgbClr val="000000"/>
                </a:solidFill>
                <a:latin typeface="Montserrat"/>
                <a:ea typeface="Montserrat"/>
                <a:cs typeface="Montserrat"/>
                <a:sym typeface="Montserrat"/>
              </a:endParaRPr>
            </a:p>
            <a:p>
              <a:r>
                <a:rPr lang="en" sz="1333">
                  <a:solidFill>
                    <a:srgbClr val="000000"/>
                  </a:solidFill>
                  <a:latin typeface="Montserrat"/>
                  <a:ea typeface="Montserrat"/>
                  <a:cs typeface="Montserrat"/>
                  <a:sym typeface="Montserrat"/>
                </a:rPr>
                <a:t>...</a:t>
              </a:r>
              <a:endParaRPr sz="2400"/>
            </a:p>
          </p:txBody>
        </p:sp>
      </p:grpSp>
      <p:grpSp>
        <p:nvGrpSpPr>
          <p:cNvPr id="134" name="Google Shape;134;p20"/>
          <p:cNvGrpSpPr/>
          <p:nvPr/>
        </p:nvGrpSpPr>
        <p:grpSpPr>
          <a:xfrm>
            <a:off x="9051324" y="3507600"/>
            <a:ext cx="2742299" cy="1318236"/>
            <a:chOff x="5473200" y="3212407"/>
            <a:chExt cx="2373600" cy="1141000"/>
          </a:xfrm>
        </p:grpSpPr>
        <p:grpSp>
          <p:nvGrpSpPr>
            <p:cNvPr id="135" name="Google Shape;135;p20"/>
            <p:cNvGrpSpPr/>
            <p:nvPr/>
          </p:nvGrpSpPr>
          <p:grpSpPr>
            <a:xfrm>
              <a:off x="5526960" y="3212407"/>
              <a:ext cx="2203288" cy="660951"/>
              <a:chOff x="4320801" y="2572098"/>
              <a:chExt cx="1897750" cy="569295"/>
            </a:xfrm>
          </p:grpSpPr>
          <p:pic>
            <p:nvPicPr>
              <p:cNvPr id="136" name="Google Shape;136;p20"/>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137" name="Google Shape;137;p20"/>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138" name="Google Shape;138;p20"/>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139" name="Google Shape;139;p20"/>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140" name="Google Shape;140;p20"/>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141" name="Google Shape;141;p20"/>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142" name="Google Shape;142;p20"/>
          <p:cNvGrpSpPr/>
          <p:nvPr/>
        </p:nvGrpSpPr>
        <p:grpSpPr>
          <a:xfrm>
            <a:off x="9022748" y="2467457"/>
            <a:ext cx="2627485" cy="926963"/>
            <a:chOff x="5445175" y="2328525"/>
            <a:chExt cx="2290347" cy="808021"/>
          </a:xfrm>
        </p:grpSpPr>
        <p:sp>
          <p:nvSpPr>
            <p:cNvPr id="143" name="Google Shape;143;p20"/>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144" name="Google Shape;144;p20"/>
            <p:cNvGrpSpPr/>
            <p:nvPr/>
          </p:nvGrpSpPr>
          <p:grpSpPr>
            <a:xfrm>
              <a:off x="5532225" y="2470908"/>
              <a:ext cx="2203297" cy="665638"/>
              <a:chOff x="4320801" y="2568061"/>
              <a:chExt cx="1897758" cy="573332"/>
            </a:xfrm>
          </p:grpSpPr>
          <p:pic>
            <p:nvPicPr>
              <p:cNvPr id="145" name="Google Shape;145;p20"/>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146" name="Google Shape;146;p20"/>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147" name="Google Shape;147;p20"/>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148" name="Google Shape;148;p20"/>
          <p:cNvGrpSpPr/>
          <p:nvPr/>
        </p:nvGrpSpPr>
        <p:grpSpPr>
          <a:xfrm>
            <a:off x="5312333" y="1729567"/>
            <a:ext cx="1978268" cy="2779575"/>
            <a:chOff x="3755649" y="1297175"/>
            <a:chExt cx="1483701" cy="2084681"/>
          </a:xfrm>
        </p:grpSpPr>
        <p:cxnSp>
          <p:nvCxnSpPr>
            <p:cNvPr id="149" name="Google Shape;149;p20"/>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150" name="Google Shape;150;p20"/>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151" name="Google Shape;151;p20"/>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152" name="Google Shape;152;p20"/>
            <p:cNvGrpSpPr/>
            <p:nvPr/>
          </p:nvGrpSpPr>
          <p:grpSpPr>
            <a:xfrm>
              <a:off x="3904650" y="1297175"/>
              <a:ext cx="1334700" cy="788655"/>
              <a:chOff x="4720575" y="2571438"/>
              <a:chExt cx="1334700" cy="788655"/>
            </a:xfrm>
          </p:grpSpPr>
          <p:sp>
            <p:nvSpPr>
              <p:cNvPr id="153" name="Google Shape;153;p20"/>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154" name="Google Shape;154;p20"/>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sp>
        <p:nvSpPr>
          <p:cNvPr id="3" name="Slide Number Placeholder 2">
            <a:extLst>
              <a:ext uri="{FF2B5EF4-FFF2-40B4-BE49-F238E27FC236}">
                <a16:creationId xmlns:a16="http://schemas.microsoft.com/office/drawing/2014/main" id="{FDC8021B-27FE-A459-BDCF-8BC145D9B178}"/>
              </a:ext>
            </a:extLst>
          </p:cNvPr>
          <p:cNvSpPr>
            <a:spLocks noGrp="1"/>
          </p:cNvSpPr>
          <p:nvPr>
            <p:ph type="sldNum" idx="12"/>
          </p:nvPr>
        </p:nvSpPr>
        <p:spPr/>
        <p:txBody>
          <a:bodyPr/>
          <a:lstStyle/>
          <a:p>
            <a:fld id="{00000000-1234-1234-1234-123412341234}" type="slidenum">
              <a:rPr lang="en" smtClean="0"/>
              <a:pPr/>
              <a:t>14</a:t>
            </a:fld>
            <a:endParaRPr lang="en"/>
          </a:p>
        </p:txBody>
      </p:sp>
      <p:sp>
        <p:nvSpPr>
          <p:cNvPr id="5" name="Rectangle 4">
            <a:extLst>
              <a:ext uri="{FF2B5EF4-FFF2-40B4-BE49-F238E27FC236}">
                <a16:creationId xmlns:a16="http://schemas.microsoft.com/office/drawing/2014/main" id="{30E8EF94-DB9A-2063-1057-24C7646C70B1}"/>
              </a:ext>
            </a:extLst>
          </p:cNvPr>
          <p:cNvSpPr/>
          <p:nvPr/>
        </p:nvSpPr>
        <p:spPr>
          <a:xfrm>
            <a:off x="3634401" y="3012599"/>
            <a:ext cx="1495228" cy="1253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F3F3550-C380-3759-6A70-7EE9B0BD628C}"/>
              </a:ext>
            </a:extLst>
          </p:cNvPr>
          <p:cNvGrpSpPr/>
          <p:nvPr/>
        </p:nvGrpSpPr>
        <p:grpSpPr>
          <a:xfrm>
            <a:off x="381701" y="1826267"/>
            <a:ext cx="5032300" cy="2996308"/>
            <a:chOff x="381701" y="1826267"/>
            <a:chExt cx="5032300" cy="2996308"/>
          </a:xfrm>
        </p:grpSpPr>
        <p:grpSp>
          <p:nvGrpSpPr>
            <p:cNvPr id="155" name="Google Shape;155;p20"/>
            <p:cNvGrpSpPr/>
            <p:nvPr/>
          </p:nvGrpSpPr>
          <p:grpSpPr>
            <a:xfrm>
              <a:off x="381701" y="1826267"/>
              <a:ext cx="5032300" cy="2996308"/>
              <a:chOff x="57675" y="1369700"/>
              <a:chExt cx="3774225" cy="2247231"/>
            </a:xfrm>
          </p:grpSpPr>
          <p:cxnSp>
            <p:nvCxnSpPr>
              <p:cNvPr id="156" name="Google Shape;156;p20"/>
              <p:cNvCxnSpPr>
                <a:stCxn id="157"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158" name="Google Shape;158;p20"/>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59" name="Google Shape;159;p20"/>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60" name="Google Shape;160;p20"/>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61" name="Google Shape;161;p20"/>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62" name="Google Shape;162;p20"/>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63" name="Google Shape;163;p20"/>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64" name="Google Shape;164;p20"/>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65" name="Google Shape;165;p20"/>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166" name="Google Shape;166;p20"/>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167" name="Google Shape;167;p20"/>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168" name="Google Shape;168;p20"/>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 name="Google Shape;169;p20"/>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 name="Google Shape;170;p20"/>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 name="Google Shape;171;p20"/>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 name="Google Shape;172;p20"/>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173" name="Google Shape;173;p20"/>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57" name="Google Shape;157;p20"/>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175" name="Google Shape;175;p20"/>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176" name="Google Shape;176;p20"/>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 (LM)</a:t>
                </a:r>
                <a:endParaRPr sz="1067">
                  <a:latin typeface="Montserrat"/>
                  <a:ea typeface="Montserrat"/>
                  <a:cs typeface="Montserrat"/>
                  <a:sym typeface="Montserrat"/>
                </a:endParaRPr>
              </a:p>
            </p:txBody>
          </p:sp>
          <p:grpSp>
            <p:nvGrpSpPr>
              <p:cNvPr id="177" name="Google Shape;177;p20"/>
              <p:cNvGrpSpPr/>
              <p:nvPr/>
            </p:nvGrpSpPr>
            <p:grpSpPr>
              <a:xfrm>
                <a:off x="2307703" y="1596510"/>
                <a:ext cx="1488675" cy="801907"/>
                <a:chOff x="165685" y="1319882"/>
                <a:chExt cx="1830413" cy="985992"/>
              </a:xfrm>
            </p:grpSpPr>
            <p:grpSp>
              <p:nvGrpSpPr>
                <p:cNvPr id="178" name="Google Shape;178;p20"/>
                <p:cNvGrpSpPr/>
                <p:nvPr/>
              </p:nvGrpSpPr>
              <p:grpSpPr>
                <a:xfrm>
                  <a:off x="165685" y="1319882"/>
                  <a:ext cx="1830413" cy="985992"/>
                  <a:chOff x="3450775" y="3052875"/>
                  <a:chExt cx="2692179" cy="1450201"/>
                </a:xfrm>
              </p:grpSpPr>
              <p:pic>
                <p:nvPicPr>
                  <p:cNvPr id="179" name="Google Shape;179;p20"/>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180" name="Google Shape;180;p20"/>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181" name="Google Shape;181;p20"/>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182" name="Google Shape;182;p20"/>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183" name="Google Shape;183;p20"/>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184" name="Google Shape;184;p20"/>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185" name="Google Shape;185;p20"/>
              <p:cNvCxnSpPr>
                <a:stCxn id="157"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pic>
          <p:nvPicPr>
            <p:cNvPr id="4" name="Picture 3" descr="Diagram&#10;&#10;Description automatically generated">
              <a:extLst>
                <a:ext uri="{FF2B5EF4-FFF2-40B4-BE49-F238E27FC236}">
                  <a16:creationId xmlns:a16="http://schemas.microsoft.com/office/drawing/2014/main" id="{7937DE3C-CC09-1D81-8FE7-FB61C163D4CF}"/>
                </a:ext>
              </a:extLst>
            </p:cNvPr>
            <p:cNvPicPr>
              <a:picLocks noChangeAspect="1"/>
            </p:cNvPicPr>
            <p:nvPr/>
          </p:nvPicPr>
          <p:blipFill rotWithShape="1">
            <a:blip r:embed="rId7">
              <a:extLst>
                <a:ext uri="{28A0092B-C50C-407E-A947-70E740481C1C}">
                  <a14:useLocalDpi xmlns:a14="http://schemas.microsoft.com/office/drawing/2010/main" val="0"/>
                </a:ext>
              </a:extLst>
            </a:blip>
            <a:srcRect l="9455" t="14237" r="83836" b="82755"/>
            <a:stretch/>
          </p:blipFill>
          <p:spPr>
            <a:xfrm>
              <a:off x="3620769" y="3017617"/>
              <a:ext cx="348343" cy="141514"/>
            </a:xfrm>
            <a:prstGeom prst="rect">
              <a:avLst/>
            </a:prstGeom>
          </p:spPr>
        </p:pic>
        <p:pic>
          <p:nvPicPr>
            <p:cNvPr id="6" name="Picture 5" descr="Diagram&#10;&#10;Description automatically generated">
              <a:extLst>
                <a:ext uri="{FF2B5EF4-FFF2-40B4-BE49-F238E27FC236}">
                  <a16:creationId xmlns:a16="http://schemas.microsoft.com/office/drawing/2014/main" id="{C698292D-228F-0C24-9E9B-375811E94263}"/>
                </a:ext>
              </a:extLst>
            </p:cNvPr>
            <p:cNvPicPr>
              <a:picLocks noChangeAspect="1"/>
            </p:cNvPicPr>
            <p:nvPr/>
          </p:nvPicPr>
          <p:blipFill rotWithShape="1">
            <a:blip r:embed="rId7">
              <a:extLst>
                <a:ext uri="{28A0092B-C50C-407E-A947-70E740481C1C}">
                  <a14:useLocalDpi xmlns:a14="http://schemas.microsoft.com/office/drawing/2010/main" val="0"/>
                </a:ext>
              </a:extLst>
            </a:blip>
            <a:srcRect l="15954" t="14931" r="79853" b="82523"/>
            <a:stretch/>
          </p:blipFill>
          <p:spPr>
            <a:xfrm>
              <a:off x="4249985" y="3048316"/>
              <a:ext cx="217715" cy="119743"/>
            </a:xfrm>
            <a:prstGeom prst="rect">
              <a:avLst/>
            </a:prstGeom>
          </p:spPr>
        </p:pic>
        <p:pic>
          <p:nvPicPr>
            <p:cNvPr id="7" name="Picture 6" descr="Diagram&#10;&#10;Description automatically generated">
              <a:extLst>
                <a:ext uri="{FF2B5EF4-FFF2-40B4-BE49-F238E27FC236}">
                  <a16:creationId xmlns:a16="http://schemas.microsoft.com/office/drawing/2014/main" id="{9890FECE-0CB4-75F0-3681-E9243C93935D}"/>
                </a:ext>
              </a:extLst>
            </p:cNvPr>
            <p:cNvPicPr>
              <a:picLocks noChangeAspect="1"/>
            </p:cNvPicPr>
            <p:nvPr/>
          </p:nvPicPr>
          <p:blipFill rotWithShape="1">
            <a:blip r:embed="rId7">
              <a:extLst>
                <a:ext uri="{28A0092B-C50C-407E-A947-70E740481C1C}">
                  <a14:useLocalDpi xmlns:a14="http://schemas.microsoft.com/office/drawing/2010/main" val="0"/>
                </a:ext>
              </a:extLst>
            </a:blip>
            <a:srcRect l="19940" t="14468" r="69159" b="82755"/>
            <a:stretch/>
          </p:blipFill>
          <p:spPr>
            <a:xfrm>
              <a:off x="4682076" y="3024587"/>
              <a:ext cx="566057" cy="130629"/>
            </a:xfrm>
            <a:prstGeom prst="rect">
              <a:avLst/>
            </a:prstGeom>
          </p:spPr>
        </p:pic>
      </p:grpSp>
      <p:sp>
        <p:nvSpPr>
          <p:cNvPr id="43" name="Google Shape;260;g2094abaaa3f_0_131">
            <a:extLst>
              <a:ext uri="{FF2B5EF4-FFF2-40B4-BE49-F238E27FC236}">
                <a16:creationId xmlns:a16="http://schemas.microsoft.com/office/drawing/2014/main" id="{1C45CD47-3752-98CB-287F-C3FF0BFFE318}"/>
              </a:ext>
            </a:extLst>
          </p:cNvPr>
          <p:cNvSpPr/>
          <p:nvPr/>
        </p:nvSpPr>
        <p:spPr>
          <a:xfrm>
            <a:off x="173040" y="5091947"/>
            <a:ext cx="11161800" cy="495653"/>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000">
                <a:solidFill>
                  <a:schemeClr val="dk1"/>
                </a:solidFill>
                <a:latin typeface="Helvetica Neue"/>
                <a:ea typeface="Helvetica Neue"/>
                <a:cs typeface="Helvetica Neue"/>
                <a:sym typeface="Helvetica Neue"/>
              </a:rPr>
              <a:t>Brain alignment of a LM ⇒ how similar its representations are to a human brain’s</a:t>
            </a:r>
            <a:endParaRPr sz="2000" i="0" u="none" strike="noStrike" cap="none">
              <a:solidFill>
                <a:schemeClr val="dk1"/>
              </a:solidFill>
              <a:latin typeface="Helvetica Neue"/>
              <a:ea typeface="Helvetica Neue"/>
              <a:cs typeface="Helvetica Neue"/>
              <a:sym typeface="Helvetica Neue"/>
            </a:endParaRPr>
          </a:p>
        </p:txBody>
      </p:sp>
      <p:sp>
        <p:nvSpPr>
          <p:cNvPr id="9" name="Google Shape;236;p21">
            <a:extLst>
              <a:ext uri="{FF2B5EF4-FFF2-40B4-BE49-F238E27FC236}">
                <a16:creationId xmlns:a16="http://schemas.microsoft.com/office/drawing/2014/main" id="{D8EA6A8B-3A84-738B-6875-AFF38BDD5AA6}"/>
              </a:ext>
            </a:extLst>
          </p:cNvPr>
          <p:cNvSpPr txBox="1"/>
          <p:nvPr/>
        </p:nvSpPr>
        <p:spPr>
          <a:xfrm>
            <a:off x="1706935" y="2586431"/>
            <a:ext cx="1435200" cy="2340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sp>
        <p:nvSpPr>
          <p:cNvPr id="10" name="Footer Placeholder 4">
            <a:extLst>
              <a:ext uri="{FF2B5EF4-FFF2-40B4-BE49-F238E27FC236}">
                <a16:creationId xmlns:a16="http://schemas.microsoft.com/office/drawing/2014/main" id="{CD8B7653-232E-11B7-895B-3CDCB2C9990B}"/>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Tree>
    <p:extLst>
      <p:ext uri="{BB962C8B-B14F-4D97-AF65-F5344CB8AC3E}">
        <p14:creationId xmlns:p14="http://schemas.microsoft.com/office/powerpoint/2010/main" val="259784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193" name="Google Shape;193;p21"/>
          <p:cNvGrpSpPr/>
          <p:nvPr/>
        </p:nvGrpSpPr>
        <p:grpSpPr>
          <a:xfrm>
            <a:off x="7005034" y="2970333"/>
            <a:ext cx="1965271" cy="1566400"/>
            <a:chOff x="5587900" y="3274012"/>
            <a:chExt cx="1473953" cy="1174800"/>
          </a:xfrm>
        </p:grpSpPr>
        <p:sp>
          <p:nvSpPr>
            <p:cNvPr id="194" name="Google Shape;194;p21"/>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95" name="Google Shape;195;p21"/>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96" name="Google Shape;196;p21"/>
          <p:cNvGrpSpPr/>
          <p:nvPr/>
        </p:nvGrpSpPr>
        <p:grpSpPr>
          <a:xfrm>
            <a:off x="9059657" y="3865867"/>
            <a:ext cx="2742299" cy="1318236"/>
            <a:chOff x="5473200" y="3212407"/>
            <a:chExt cx="2373600" cy="1141000"/>
          </a:xfrm>
        </p:grpSpPr>
        <p:grpSp>
          <p:nvGrpSpPr>
            <p:cNvPr id="197" name="Google Shape;197;p21"/>
            <p:cNvGrpSpPr/>
            <p:nvPr/>
          </p:nvGrpSpPr>
          <p:grpSpPr>
            <a:xfrm>
              <a:off x="5526960" y="3212407"/>
              <a:ext cx="2203288" cy="660951"/>
              <a:chOff x="4320801" y="2572098"/>
              <a:chExt cx="1897750" cy="569295"/>
            </a:xfrm>
          </p:grpSpPr>
          <p:pic>
            <p:nvPicPr>
              <p:cNvPr id="198" name="Google Shape;198;p21"/>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199" name="Google Shape;199;p21"/>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200" name="Google Shape;200;p21"/>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201" name="Google Shape;201;p21"/>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202" name="Google Shape;202;p21"/>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203" name="Google Shape;203;p21"/>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204" name="Google Shape;204;p21"/>
          <p:cNvGrpSpPr/>
          <p:nvPr/>
        </p:nvGrpSpPr>
        <p:grpSpPr>
          <a:xfrm>
            <a:off x="9031082" y="2825724"/>
            <a:ext cx="2627485" cy="926963"/>
            <a:chOff x="5445175" y="2328525"/>
            <a:chExt cx="2290347" cy="808021"/>
          </a:xfrm>
        </p:grpSpPr>
        <p:sp>
          <p:nvSpPr>
            <p:cNvPr id="205" name="Google Shape;205;p21"/>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206" name="Google Shape;206;p21"/>
            <p:cNvGrpSpPr/>
            <p:nvPr/>
          </p:nvGrpSpPr>
          <p:grpSpPr>
            <a:xfrm>
              <a:off x="5532225" y="2470908"/>
              <a:ext cx="2203297" cy="665638"/>
              <a:chOff x="4320801" y="2568061"/>
              <a:chExt cx="1897758" cy="573332"/>
            </a:xfrm>
          </p:grpSpPr>
          <p:pic>
            <p:nvPicPr>
              <p:cNvPr id="207" name="Google Shape;207;p21"/>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208" name="Google Shape;208;p21"/>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209" name="Google Shape;209;p21"/>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210" name="Google Shape;210;p21"/>
          <p:cNvGrpSpPr/>
          <p:nvPr/>
        </p:nvGrpSpPr>
        <p:grpSpPr>
          <a:xfrm>
            <a:off x="5320666" y="2087834"/>
            <a:ext cx="1978268" cy="2779575"/>
            <a:chOff x="3755649" y="1297175"/>
            <a:chExt cx="1483701" cy="2084681"/>
          </a:xfrm>
        </p:grpSpPr>
        <p:cxnSp>
          <p:nvCxnSpPr>
            <p:cNvPr id="211" name="Google Shape;211;p21"/>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212" name="Google Shape;212;p21"/>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213" name="Google Shape;213;p21"/>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214" name="Google Shape;214;p21"/>
            <p:cNvGrpSpPr/>
            <p:nvPr/>
          </p:nvGrpSpPr>
          <p:grpSpPr>
            <a:xfrm>
              <a:off x="3904650" y="1297175"/>
              <a:ext cx="1334700" cy="788655"/>
              <a:chOff x="4720575" y="2571438"/>
              <a:chExt cx="1334700" cy="788655"/>
            </a:xfrm>
          </p:grpSpPr>
          <p:sp>
            <p:nvSpPr>
              <p:cNvPr id="215" name="Google Shape;215;p21"/>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216" name="Google Shape;216;p21"/>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217" name="Google Shape;217;p21"/>
          <p:cNvGrpSpPr/>
          <p:nvPr/>
        </p:nvGrpSpPr>
        <p:grpSpPr>
          <a:xfrm>
            <a:off x="390034" y="2184534"/>
            <a:ext cx="5032300" cy="2996308"/>
            <a:chOff x="57675" y="1369700"/>
            <a:chExt cx="3774225" cy="2247231"/>
          </a:xfrm>
        </p:grpSpPr>
        <p:cxnSp>
          <p:nvCxnSpPr>
            <p:cNvPr id="218" name="Google Shape;218;p21"/>
            <p:cNvCxnSpPr>
              <a:stCxn id="219"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220" name="Google Shape;220;p21"/>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21" name="Google Shape;221;p21"/>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22" name="Google Shape;222;p21"/>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23" name="Google Shape;223;p21"/>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24" name="Google Shape;224;p21"/>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25" name="Google Shape;225;p21"/>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26" name="Google Shape;226;p21"/>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27" name="Google Shape;227;p21"/>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228" name="Google Shape;228;p21"/>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229" name="Google Shape;229;p21"/>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230" name="Google Shape;230;p21"/>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 name="Google Shape;231;p21"/>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 name="Google Shape;232;p21"/>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 name="Google Shape;233;p21"/>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4" name="Google Shape;234;p21"/>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35" name="Google Shape;235;p21"/>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6" name="Google Shape;236;p21"/>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219" name="Google Shape;219;p21"/>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237" name="Google Shape;237;p21"/>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238" name="Google Shape;238;p21"/>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239" name="Google Shape;239;p21"/>
            <p:cNvGrpSpPr/>
            <p:nvPr/>
          </p:nvGrpSpPr>
          <p:grpSpPr>
            <a:xfrm>
              <a:off x="2307703" y="1596510"/>
              <a:ext cx="1488675" cy="801907"/>
              <a:chOff x="165685" y="1319882"/>
              <a:chExt cx="1830413" cy="985992"/>
            </a:xfrm>
          </p:grpSpPr>
          <p:grpSp>
            <p:nvGrpSpPr>
              <p:cNvPr id="240" name="Google Shape;240;p21"/>
              <p:cNvGrpSpPr/>
              <p:nvPr/>
            </p:nvGrpSpPr>
            <p:grpSpPr>
              <a:xfrm>
                <a:off x="165685" y="1319882"/>
                <a:ext cx="1830413" cy="985992"/>
                <a:chOff x="3450775" y="3052875"/>
                <a:chExt cx="2692179" cy="1450201"/>
              </a:xfrm>
            </p:grpSpPr>
            <p:pic>
              <p:nvPicPr>
                <p:cNvPr id="241" name="Google Shape;241;p21"/>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242" name="Google Shape;242;p21"/>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243" name="Google Shape;243;p21"/>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244" name="Google Shape;244;p21"/>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245" name="Google Shape;245;p21"/>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246" name="Google Shape;246;p21"/>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247" name="Google Shape;247;p21"/>
            <p:cNvCxnSpPr>
              <a:stCxn id="219"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grpSp>
        <p:nvGrpSpPr>
          <p:cNvPr id="248" name="Google Shape;248;p21"/>
          <p:cNvGrpSpPr/>
          <p:nvPr/>
        </p:nvGrpSpPr>
        <p:grpSpPr>
          <a:xfrm>
            <a:off x="3433601" y="2005933"/>
            <a:ext cx="8477900" cy="3175600"/>
            <a:chOff x="2575200" y="1504450"/>
            <a:chExt cx="6358425" cy="2381700"/>
          </a:xfrm>
        </p:grpSpPr>
        <p:sp>
          <p:nvSpPr>
            <p:cNvPr id="249" name="Google Shape;249;p21"/>
            <p:cNvSpPr/>
            <p:nvPr/>
          </p:nvSpPr>
          <p:spPr>
            <a:xfrm>
              <a:off x="2575200" y="1515225"/>
              <a:ext cx="2946900" cy="1299300"/>
            </a:xfrm>
            <a:prstGeom prst="roundRect">
              <a:avLst>
                <a:gd name="adj" fmla="val 16667"/>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250" name="Google Shape;250;p21"/>
            <p:cNvSpPr/>
            <p:nvPr/>
          </p:nvSpPr>
          <p:spPr>
            <a:xfrm>
              <a:off x="5583525" y="1504450"/>
              <a:ext cx="3350100" cy="2381700"/>
            </a:xfrm>
            <a:prstGeom prst="roundRect">
              <a:avLst>
                <a:gd name="adj" fmla="val 8525"/>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grpSp>
      <p:sp>
        <p:nvSpPr>
          <p:cNvPr id="251" name="Google Shape;251;p21"/>
          <p:cNvSpPr/>
          <p:nvPr/>
        </p:nvSpPr>
        <p:spPr>
          <a:xfrm>
            <a:off x="3433600" y="3810333"/>
            <a:ext cx="3929200" cy="1732400"/>
          </a:xfrm>
          <a:prstGeom prst="roundRect">
            <a:avLst>
              <a:gd name="adj" fmla="val 16667"/>
            </a:avLst>
          </a:prstGeom>
          <a:noFill/>
          <a:ln w="2857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4" name="Google Shape;70;p15">
            <a:extLst>
              <a:ext uri="{FF2B5EF4-FFF2-40B4-BE49-F238E27FC236}">
                <a16:creationId xmlns:a16="http://schemas.microsoft.com/office/drawing/2014/main" id="{CFD9ED09-7B68-35F8-3DCB-24EB9A8D3B71}"/>
              </a:ext>
            </a:extLst>
          </p:cNvPr>
          <p:cNvSpPr txBox="1">
            <a:spLocks/>
          </p:cNvSpPr>
          <p:nvPr/>
        </p:nvSpPr>
        <p:spPr>
          <a:xfrm>
            <a:off x="390033" y="194133"/>
            <a:ext cx="11360800" cy="763600"/>
          </a:xfrm>
          <a:prstGeom prst="rect">
            <a:avLst/>
          </a:prstGeom>
        </p:spPr>
        <p:txBody>
          <a:bodyPr spcFirstLastPara="1" vert="horz" wrap="square" lIns="121900" tIns="121900" rIns="121900" bIns="121900"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067"/>
              <a:t>LLMs, estimating alignment, evaluation </a:t>
            </a:r>
          </a:p>
        </p:txBody>
      </p:sp>
      <p:sp>
        <p:nvSpPr>
          <p:cNvPr id="2" name="Footer Placeholder 4">
            <a:extLst>
              <a:ext uri="{FF2B5EF4-FFF2-40B4-BE49-F238E27FC236}">
                <a16:creationId xmlns:a16="http://schemas.microsoft.com/office/drawing/2014/main" id="{17083F8D-54BB-523B-FB25-93F8DCBE1E16}"/>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
        <p:nvSpPr>
          <p:cNvPr id="3" name="Slide Number Placeholder 2">
            <a:extLst>
              <a:ext uri="{FF2B5EF4-FFF2-40B4-BE49-F238E27FC236}">
                <a16:creationId xmlns:a16="http://schemas.microsoft.com/office/drawing/2014/main" id="{B593AD26-F4F7-39CD-4174-361D0CCBA7E7}"/>
              </a:ext>
            </a:extLst>
          </p:cNvPr>
          <p:cNvSpPr>
            <a:spLocks noGrp="1"/>
          </p:cNvSpPr>
          <p:nvPr>
            <p:ph type="sldNum" idx="12"/>
          </p:nvPr>
        </p:nvSpPr>
        <p:spPr/>
        <p:txBody>
          <a:bodyPr/>
          <a:lstStyle/>
          <a:p>
            <a:fld id="{00000000-1234-1234-1234-123412341234}" type="slidenum">
              <a:rPr lang="en" smtClean="0"/>
              <a:pPr/>
              <a:t>15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390033" y="194133"/>
            <a:ext cx="11360800" cy="763600"/>
          </a:xfrm>
          <a:prstGeom prst="rect">
            <a:avLst/>
          </a:prstGeom>
        </p:spPr>
        <p:txBody>
          <a:bodyPr spcFirstLastPara="1" vert="horz" wrap="square" lIns="121900" tIns="121900" rIns="121900" bIns="121900" rtlCol="0" anchor="t" anchorCtr="0">
            <a:normAutofit/>
          </a:bodyPr>
          <a:lstStyle/>
          <a:p>
            <a:r>
              <a:rPr lang="en" sz="3067"/>
              <a:t>Part 1: LLMs + extracting representations</a:t>
            </a:r>
            <a:endParaRPr sz="3067"/>
          </a:p>
        </p:txBody>
      </p:sp>
      <p:grpSp>
        <p:nvGrpSpPr>
          <p:cNvPr id="257" name="Google Shape;257;p22"/>
          <p:cNvGrpSpPr/>
          <p:nvPr/>
        </p:nvGrpSpPr>
        <p:grpSpPr>
          <a:xfrm>
            <a:off x="7005034" y="2970333"/>
            <a:ext cx="1965271" cy="1566400"/>
            <a:chOff x="5587900" y="3274012"/>
            <a:chExt cx="1473953" cy="1174800"/>
          </a:xfrm>
        </p:grpSpPr>
        <p:sp>
          <p:nvSpPr>
            <p:cNvPr id="258" name="Google Shape;258;p22"/>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259" name="Google Shape;259;p22"/>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60" name="Google Shape;260;p22"/>
          <p:cNvGrpSpPr/>
          <p:nvPr/>
        </p:nvGrpSpPr>
        <p:grpSpPr>
          <a:xfrm>
            <a:off x="9059657" y="3865867"/>
            <a:ext cx="2742299" cy="1318236"/>
            <a:chOff x="5473200" y="3212407"/>
            <a:chExt cx="2373600" cy="1141000"/>
          </a:xfrm>
        </p:grpSpPr>
        <p:grpSp>
          <p:nvGrpSpPr>
            <p:cNvPr id="261" name="Google Shape;261;p22"/>
            <p:cNvGrpSpPr/>
            <p:nvPr/>
          </p:nvGrpSpPr>
          <p:grpSpPr>
            <a:xfrm>
              <a:off x="5526960" y="3212407"/>
              <a:ext cx="2203288" cy="660951"/>
              <a:chOff x="4320801" y="2572098"/>
              <a:chExt cx="1897750" cy="569295"/>
            </a:xfrm>
          </p:grpSpPr>
          <p:pic>
            <p:nvPicPr>
              <p:cNvPr id="262" name="Google Shape;262;p22"/>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263" name="Google Shape;263;p22"/>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264" name="Google Shape;264;p22"/>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265" name="Google Shape;265;p22"/>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266" name="Google Shape;266;p22"/>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267" name="Google Shape;267;p22"/>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268" name="Google Shape;268;p22"/>
          <p:cNvGrpSpPr/>
          <p:nvPr/>
        </p:nvGrpSpPr>
        <p:grpSpPr>
          <a:xfrm>
            <a:off x="9031082" y="2825724"/>
            <a:ext cx="2627485" cy="926963"/>
            <a:chOff x="5445175" y="2328525"/>
            <a:chExt cx="2290347" cy="808021"/>
          </a:xfrm>
        </p:grpSpPr>
        <p:sp>
          <p:nvSpPr>
            <p:cNvPr id="269" name="Google Shape;269;p22"/>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270" name="Google Shape;270;p22"/>
            <p:cNvGrpSpPr/>
            <p:nvPr/>
          </p:nvGrpSpPr>
          <p:grpSpPr>
            <a:xfrm>
              <a:off x="5532225" y="2470908"/>
              <a:ext cx="2203297" cy="665638"/>
              <a:chOff x="4320801" y="2568061"/>
              <a:chExt cx="1897758" cy="573332"/>
            </a:xfrm>
          </p:grpSpPr>
          <p:pic>
            <p:nvPicPr>
              <p:cNvPr id="271" name="Google Shape;271;p22"/>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272" name="Google Shape;272;p22"/>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273" name="Google Shape;273;p22"/>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274" name="Google Shape;274;p22"/>
          <p:cNvGrpSpPr/>
          <p:nvPr/>
        </p:nvGrpSpPr>
        <p:grpSpPr>
          <a:xfrm>
            <a:off x="5320666" y="2087834"/>
            <a:ext cx="1978268" cy="2779575"/>
            <a:chOff x="3755649" y="1297175"/>
            <a:chExt cx="1483701" cy="2084681"/>
          </a:xfrm>
        </p:grpSpPr>
        <p:cxnSp>
          <p:nvCxnSpPr>
            <p:cNvPr id="275" name="Google Shape;275;p22"/>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276" name="Google Shape;276;p22"/>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277" name="Google Shape;277;p22"/>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278" name="Google Shape;278;p22"/>
            <p:cNvGrpSpPr/>
            <p:nvPr/>
          </p:nvGrpSpPr>
          <p:grpSpPr>
            <a:xfrm>
              <a:off x="3904650" y="1297175"/>
              <a:ext cx="1334700" cy="788655"/>
              <a:chOff x="4720575" y="2571438"/>
              <a:chExt cx="1334700" cy="788655"/>
            </a:xfrm>
          </p:grpSpPr>
          <p:sp>
            <p:nvSpPr>
              <p:cNvPr id="279" name="Google Shape;279;p22"/>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280" name="Google Shape;280;p22"/>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281" name="Google Shape;281;p22"/>
          <p:cNvGrpSpPr/>
          <p:nvPr/>
        </p:nvGrpSpPr>
        <p:grpSpPr>
          <a:xfrm>
            <a:off x="390034" y="2184534"/>
            <a:ext cx="5032300" cy="2996308"/>
            <a:chOff x="57675" y="1369700"/>
            <a:chExt cx="3774225" cy="2247231"/>
          </a:xfrm>
        </p:grpSpPr>
        <p:cxnSp>
          <p:nvCxnSpPr>
            <p:cNvPr id="282" name="Google Shape;282;p22"/>
            <p:cNvCxnSpPr>
              <a:stCxn id="283"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284" name="Google Shape;284;p22"/>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85" name="Google Shape;285;p22"/>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86" name="Google Shape;286;p22"/>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87" name="Google Shape;287;p22"/>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288" name="Google Shape;288;p22"/>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289" name="Google Shape;289;p22"/>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90" name="Google Shape;290;p22"/>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291" name="Google Shape;291;p22"/>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292" name="Google Shape;292;p22"/>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293" name="Google Shape;293;p22"/>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294" name="Google Shape;294;p22"/>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5" name="Google Shape;295;p22"/>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6" name="Google Shape;296;p22"/>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 name="Google Shape;297;p22"/>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22"/>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99" name="Google Shape;299;p22"/>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 name="Google Shape;300;p22"/>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283" name="Google Shape;283;p22"/>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301" name="Google Shape;301;p22"/>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302" name="Google Shape;302;p22"/>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303" name="Google Shape;303;p22"/>
            <p:cNvGrpSpPr/>
            <p:nvPr/>
          </p:nvGrpSpPr>
          <p:grpSpPr>
            <a:xfrm>
              <a:off x="2307703" y="1596510"/>
              <a:ext cx="1488675" cy="801907"/>
              <a:chOff x="165685" y="1319882"/>
              <a:chExt cx="1830413" cy="985992"/>
            </a:xfrm>
          </p:grpSpPr>
          <p:grpSp>
            <p:nvGrpSpPr>
              <p:cNvPr id="304" name="Google Shape;304;p22"/>
              <p:cNvGrpSpPr/>
              <p:nvPr/>
            </p:nvGrpSpPr>
            <p:grpSpPr>
              <a:xfrm>
                <a:off x="165685" y="1319882"/>
                <a:ext cx="1830413" cy="985992"/>
                <a:chOff x="3450775" y="3052875"/>
                <a:chExt cx="2692179" cy="1450201"/>
              </a:xfrm>
            </p:grpSpPr>
            <p:pic>
              <p:nvPicPr>
                <p:cNvPr id="305" name="Google Shape;305;p22"/>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306" name="Google Shape;306;p22"/>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307" name="Google Shape;307;p22"/>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308" name="Google Shape;308;p22"/>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309" name="Google Shape;309;p22"/>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310" name="Google Shape;310;p22"/>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311" name="Google Shape;311;p22"/>
            <p:cNvCxnSpPr>
              <a:stCxn id="283"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sp>
        <p:nvSpPr>
          <p:cNvPr id="312" name="Google Shape;312;p22"/>
          <p:cNvSpPr/>
          <p:nvPr/>
        </p:nvSpPr>
        <p:spPr>
          <a:xfrm>
            <a:off x="3433600" y="2020300"/>
            <a:ext cx="1887200" cy="1732400"/>
          </a:xfrm>
          <a:prstGeom prst="roundRect">
            <a:avLst>
              <a:gd name="adj" fmla="val 16667"/>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2" name="Footer Placeholder 4">
            <a:extLst>
              <a:ext uri="{FF2B5EF4-FFF2-40B4-BE49-F238E27FC236}">
                <a16:creationId xmlns:a16="http://schemas.microsoft.com/office/drawing/2014/main" id="{077E2E01-3570-6526-5D17-BDC44B4126D3}"/>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
        <p:nvSpPr>
          <p:cNvPr id="3" name="Slide Number Placeholder 2">
            <a:extLst>
              <a:ext uri="{FF2B5EF4-FFF2-40B4-BE49-F238E27FC236}">
                <a16:creationId xmlns:a16="http://schemas.microsoft.com/office/drawing/2014/main" id="{69FC274D-57BB-C6A1-FE51-B88DBA5E9488}"/>
              </a:ext>
            </a:extLst>
          </p:cNvPr>
          <p:cNvSpPr>
            <a:spLocks noGrp="1"/>
          </p:cNvSpPr>
          <p:nvPr>
            <p:ph type="sldNum" idx="12"/>
          </p:nvPr>
        </p:nvSpPr>
        <p:spPr/>
        <p:txBody>
          <a:bodyPr/>
          <a:lstStyle/>
          <a:p>
            <a:fld id="{00000000-1234-1234-1234-123412341234}" type="slidenum">
              <a:rPr lang="en" smtClean="0"/>
              <a:pPr/>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90033" y="194133"/>
            <a:ext cx="11360800" cy="763600"/>
          </a:xfrm>
          <a:prstGeom prst="rect">
            <a:avLst/>
          </a:prstGeom>
        </p:spPr>
        <p:txBody>
          <a:bodyPr spcFirstLastPara="1" vert="horz" wrap="square" lIns="121900" tIns="121900" rIns="121900" bIns="121900" rtlCol="0" anchor="t" anchorCtr="0">
            <a:normAutofit/>
          </a:bodyPr>
          <a:lstStyle/>
          <a:p>
            <a:r>
              <a:rPr lang="en-US" sz="3067"/>
              <a:t>LLMs, estimating alignment, evaluation </a:t>
            </a:r>
          </a:p>
        </p:txBody>
      </p:sp>
      <p:grpSp>
        <p:nvGrpSpPr>
          <p:cNvPr id="73" name="Google Shape;73;p15"/>
          <p:cNvGrpSpPr/>
          <p:nvPr/>
        </p:nvGrpSpPr>
        <p:grpSpPr>
          <a:xfrm>
            <a:off x="7005034" y="2970333"/>
            <a:ext cx="1965271" cy="1566400"/>
            <a:chOff x="5587900" y="3274012"/>
            <a:chExt cx="1473953" cy="1174800"/>
          </a:xfrm>
        </p:grpSpPr>
        <p:sp>
          <p:nvSpPr>
            <p:cNvPr id="74" name="Google Shape;74;p15"/>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75" name="Google Shape;75;p15"/>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6" name="Google Shape;76;p15"/>
          <p:cNvGrpSpPr/>
          <p:nvPr/>
        </p:nvGrpSpPr>
        <p:grpSpPr>
          <a:xfrm>
            <a:off x="9059657" y="3865867"/>
            <a:ext cx="2742299" cy="1318236"/>
            <a:chOff x="5473200" y="3212407"/>
            <a:chExt cx="2373600" cy="1141000"/>
          </a:xfrm>
        </p:grpSpPr>
        <p:grpSp>
          <p:nvGrpSpPr>
            <p:cNvPr id="77" name="Google Shape;77;p15"/>
            <p:cNvGrpSpPr/>
            <p:nvPr/>
          </p:nvGrpSpPr>
          <p:grpSpPr>
            <a:xfrm>
              <a:off x="5526960" y="3212407"/>
              <a:ext cx="2203288" cy="660951"/>
              <a:chOff x="4320801" y="2572098"/>
              <a:chExt cx="1897750" cy="569295"/>
            </a:xfrm>
          </p:grpSpPr>
          <p:pic>
            <p:nvPicPr>
              <p:cNvPr id="78" name="Google Shape;78;p15"/>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79" name="Google Shape;79;p15"/>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80" name="Google Shape;80;p15"/>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81" name="Google Shape;81;p15"/>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82" name="Google Shape;82;p15"/>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83" name="Google Shape;83;p15"/>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84" name="Google Shape;84;p15"/>
          <p:cNvGrpSpPr/>
          <p:nvPr/>
        </p:nvGrpSpPr>
        <p:grpSpPr>
          <a:xfrm>
            <a:off x="9031082" y="2825724"/>
            <a:ext cx="2627485" cy="926963"/>
            <a:chOff x="5445175" y="2328525"/>
            <a:chExt cx="2290347" cy="808021"/>
          </a:xfrm>
        </p:grpSpPr>
        <p:sp>
          <p:nvSpPr>
            <p:cNvPr id="85" name="Google Shape;85;p15"/>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86" name="Google Shape;86;p15"/>
            <p:cNvGrpSpPr/>
            <p:nvPr/>
          </p:nvGrpSpPr>
          <p:grpSpPr>
            <a:xfrm>
              <a:off x="5532225" y="2470908"/>
              <a:ext cx="2203297" cy="665638"/>
              <a:chOff x="4320801" y="2568061"/>
              <a:chExt cx="1897758" cy="573332"/>
            </a:xfrm>
          </p:grpSpPr>
          <p:pic>
            <p:nvPicPr>
              <p:cNvPr id="87" name="Google Shape;87;p15"/>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88" name="Google Shape;88;p15"/>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89" name="Google Shape;89;p15"/>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90" name="Google Shape;90;p15"/>
          <p:cNvGrpSpPr/>
          <p:nvPr/>
        </p:nvGrpSpPr>
        <p:grpSpPr>
          <a:xfrm>
            <a:off x="5320666" y="2087834"/>
            <a:ext cx="1978268" cy="2779575"/>
            <a:chOff x="3755649" y="1297175"/>
            <a:chExt cx="1483701" cy="2084681"/>
          </a:xfrm>
        </p:grpSpPr>
        <p:cxnSp>
          <p:nvCxnSpPr>
            <p:cNvPr id="91" name="Google Shape;91;p15"/>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92" name="Google Shape;92;p15"/>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93" name="Google Shape;93;p15"/>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94" name="Google Shape;94;p15"/>
            <p:cNvGrpSpPr/>
            <p:nvPr/>
          </p:nvGrpSpPr>
          <p:grpSpPr>
            <a:xfrm>
              <a:off x="3904650" y="1297175"/>
              <a:ext cx="1334700" cy="788655"/>
              <a:chOff x="4720575" y="2571438"/>
              <a:chExt cx="1334700" cy="788655"/>
            </a:xfrm>
          </p:grpSpPr>
          <p:sp>
            <p:nvSpPr>
              <p:cNvPr id="95" name="Google Shape;95;p15"/>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96" name="Google Shape;96;p15"/>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97" name="Google Shape;97;p15"/>
          <p:cNvGrpSpPr/>
          <p:nvPr/>
        </p:nvGrpSpPr>
        <p:grpSpPr>
          <a:xfrm>
            <a:off x="390034" y="2184534"/>
            <a:ext cx="5032300" cy="2996308"/>
            <a:chOff x="57675" y="1369700"/>
            <a:chExt cx="3774225" cy="2247231"/>
          </a:xfrm>
        </p:grpSpPr>
        <p:cxnSp>
          <p:nvCxnSpPr>
            <p:cNvPr id="98" name="Google Shape;98;p15"/>
            <p:cNvCxnSpPr>
              <a:stCxn id="99"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100" name="Google Shape;100;p15"/>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01" name="Google Shape;101;p15"/>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02" name="Google Shape;102;p15"/>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03" name="Google Shape;103;p15"/>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104" name="Google Shape;104;p15"/>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105" name="Google Shape;105;p15"/>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06" name="Google Shape;106;p15"/>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107" name="Google Shape;107;p15"/>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108" name="Google Shape;108;p15"/>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109" name="Google Shape;109;p15"/>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110" name="Google Shape;110;p15"/>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 name="Google Shape;111;p15"/>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 name="Google Shape;112;p15"/>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3" name="Google Shape;113;p15"/>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 name="Google Shape;114;p15"/>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115" name="Google Shape;115;p15"/>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6" name="Google Shape;116;p15"/>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99" name="Google Shape;99;p15"/>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117" name="Google Shape;117;p15"/>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118" name="Google Shape;118;p15"/>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119" name="Google Shape;119;p15"/>
            <p:cNvGrpSpPr/>
            <p:nvPr/>
          </p:nvGrpSpPr>
          <p:grpSpPr>
            <a:xfrm>
              <a:off x="2307703" y="1596510"/>
              <a:ext cx="1488675" cy="801907"/>
              <a:chOff x="165685" y="1319882"/>
              <a:chExt cx="1830413" cy="985992"/>
            </a:xfrm>
          </p:grpSpPr>
          <p:grpSp>
            <p:nvGrpSpPr>
              <p:cNvPr id="120" name="Google Shape;120;p15"/>
              <p:cNvGrpSpPr/>
              <p:nvPr/>
            </p:nvGrpSpPr>
            <p:grpSpPr>
              <a:xfrm>
                <a:off x="165685" y="1319882"/>
                <a:ext cx="1830413" cy="985992"/>
                <a:chOff x="3450775" y="3052875"/>
                <a:chExt cx="2692179" cy="1450201"/>
              </a:xfrm>
            </p:grpSpPr>
            <p:pic>
              <p:nvPicPr>
                <p:cNvPr id="121" name="Google Shape;121;p15"/>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122" name="Google Shape;122;p15"/>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123" name="Google Shape;123;p15"/>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124" name="Google Shape;124;p15"/>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125" name="Google Shape;125;p15"/>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126" name="Google Shape;126;p15"/>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127" name="Google Shape;127;p15"/>
            <p:cNvCxnSpPr>
              <a:stCxn id="99"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sp>
        <p:nvSpPr>
          <p:cNvPr id="128" name="Google Shape;128;p15"/>
          <p:cNvSpPr/>
          <p:nvPr/>
        </p:nvSpPr>
        <p:spPr>
          <a:xfrm>
            <a:off x="3433600" y="3810333"/>
            <a:ext cx="3929200" cy="1732400"/>
          </a:xfrm>
          <a:prstGeom prst="roundRect">
            <a:avLst>
              <a:gd name="adj" fmla="val 16667"/>
            </a:avLst>
          </a:prstGeom>
          <a:noFill/>
          <a:ln w="2857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2" name="Footer Placeholder 4">
            <a:extLst>
              <a:ext uri="{FF2B5EF4-FFF2-40B4-BE49-F238E27FC236}">
                <a16:creationId xmlns:a16="http://schemas.microsoft.com/office/drawing/2014/main" id="{A115735C-FCE3-E4BA-2336-26460D759A33}"/>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
        <p:nvSpPr>
          <p:cNvPr id="3" name="Slide Number Placeholder 2">
            <a:extLst>
              <a:ext uri="{FF2B5EF4-FFF2-40B4-BE49-F238E27FC236}">
                <a16:creationId xmlns:a16="http://schemas.microsoft.com/office/drawing/2014/main" id="{6E127843-A3DC-4F87-A9BC-EA408BC7A260}"/>
              </a:ext>
            </a:extLst>
          </p:cNvPr>
          <p:cNvSpPr>
            <a:spLocks noGrp="1"/>
          </p:cNvSpPr>
          <p:nvPr>
            <p:ph type="sldNum" idx="12"/>
          </p:nvPr>
        </p:nvSpPr>
        <p:spPr/>
        <p:txBody>
          <a:bodyPr/>
          <a:lstStyle/>
          <a:p>
            <a:fld id="{00000000-1234-1234-1234-123412341234}" type="slidenum">
              <a:rPr lang="en" smtClean="0"/>
              <a:pPr/>
              <a:t>17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36"/>
          <p:cNvSpPr txBox="1">
            <a:spLocks noGrp="1"/>
          </p:cNvSpPr>
          <p:nvPr>
            <p:ph type="title"/>
          </p:nvPr>
        </p:nvSpPr>
        <p:spPr>
          <a:xfrm>
            <a:off x="390033" y="194133"/>
            <a:ext cx="11360800" cy="763600"/>
          </a:xfrm>
          <a:prstGeom prst="rect">
            <a:avLst/>
          </a:prstGeom>
        </p:spPr>
        <p:txBody>
          <a:bodyPr spcFirstLastPara="1" vert="horz" wrap="square" lIns="121900" tIns="121900" rIns="121900" bIns="121900" rtlCol="0" anchor="t" anchorCtr="0">
            <a:normAutofit/>
          </a:bodyPr>
          <a:lstStyle/>
          <a:p>
            <a:r>
              <a:rPr lang="en" sz="3067"/>
              <a:t>Estimating brain-LM alignment + evaluation</a:t>
            </a:r>
            <a:endParaRPr sz="3067"/>
          </a:p>
        </p:txBody>
      </p:sp>
      <p:grpSp>
        <p:nvGrpSpPr>
          <p:cNvPr id="689" name="Google Shape;689;p36"/>
          <p:cNvGrpSpPr/>
          <p:nvPr/>
        </p:nvGrpSpPr>
        <p:grpSpPr>
          <a:xfrm>
            <a:off x="7005034" y="2970333"/>
            <a:ext cx="1965271" cy="1566400"/>
            <a:chOff x="5587900" y="3274012"/>
            <a:chExt cx="1473953" cy="1174800"/>
          </a:xfrm>
        </p:grpSpPr>
        <p:sp>
          <p:nvSpPr>
            <p:cNvPr id="690" name="Google Shape;690;p36"/>
            <p:cNvSpPr txBox="1"/>
            <p:nvPr/>
          </p:nvSpPr>
          <p:spPr>
            <a:xfrm>
              <a:off x="5909253" y="363238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691" name="Google Shape;691;p36"/>
            <p:cNvSpPr/>
            <p:nvPr/>
          </p:nvSpPr>
          <p:spPr>
            <a:xfrm>
              <a:off x="5587900" y="3274012"/>
              <a:ext cx="289200" cy="11748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692" name="Google Shape;692;p36"/>
          <p:cNvGrpSpPr/>
          <p:nvPr/>
        </p:nvGrpSpPr>
        <p:grpSpPr>
          <a:xfrm>
            <a:off x="9059657" y="3865867"/>
            <a:ext cx="2742299" cy="1318236"/>
            <a:chOff x="5473200" y="3212407"/>
            <a:chExt cx="2373600" cy="1141000"/>
          </a:xfrm>
        </p:grpSpPr>
        <p:grpSp>
          <p:nvGrpSpPr>
            <p:cNvPr id="693" name="Google Shape;693;p36"/>
            <p:cNvGrpSpPr/>
            <p:nvPr/>
          </p:nvGrpSpPr>
          <p:grpSpPr>
            <a:xfrm>
              <a:off x="5526960" y="3212407"/>
              <a:ext cx="2203288" cy="660951"/>
              <a:chOff x="4320801" y="2572098"/>
              <a:chExt cx="1897750" cy="569295"/>
            </a:xfrm>
          </p:grpSpPr>
          <p:pic>
            <p:nvPicPr>
              <p:cNvPr id="694" name="Google Shape;694;p36"/>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695" name="Google Shape;695;p36"/>
              <p:cNvPicPr preferRelativeResize="0"/>
              <p:nvPr/>
            </p:nvPicPr>
            <p:blipFill rotWithShape="1">
              <a:blip r:embed="rId3">
                <a:alphaModFix/>
              </a:blip>
              <a:srcRect l="62574" t="68472" r="27799" b="9354"/>
              <a:stretch/>
            </p:blipFill>
            <p:spPr>
              <a:xfrm flipH="1">
                <a:off x="5507176" y="2572098"/>
                <a:ext cx="711375" cy="569281"/>
              </a:xfrm>
              <a:prstGeom prst="rect">
                <a:avLst/>
              </a:prstGeom>
              <a:noFill/>
              <a:ln>
                <a:noFill/>
              </a:ln>
            </p:spPr>
          </p:pic>
        </p:grpSp>
        <p:pic>
          <p:nvPicPr>
            <p:cNvPr id="696" name="Google Shape;696;p36"/>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697" name="Google Shape;697;p36"/>
            <p:cNvSpPr/>
            <p:nvPr/>
          </p:nvSpPr>
          <p:spPr>
            <a:xfrm>
              <a:off x="7404700" y="3383000"/>
              <a:ext cx="45000" cy="52200"/>
            </a:xfrm>
            <a:prstGeom prst="rect">
              <a:avLst/>
            </a:prstGeom>
            <a:solidFill>
              <a:srgbClr val="FFAB40"/>
            </a:solidFill>
            <a:ln>
              <a:noFill/>
            </a:ln>
          </p:spPr>
          <p:txBody>
            <a:bodyPr spcFirstLastPara="1" wrap="square" lIns="121900" tIns="121900" rIns="121900" bIns="121900" anchor="ctr" anchorCtr="0">
              <a:noAutofit/>
            </a:bodyPr>
            <a:lstStyle/>
            <a:p>
              <a:endParaRPr sz="2400"/>
            </a:p>
          </p:txBody>
        </p:sp>
        <p:sp>
          <p:nvSpPr>
            <p:cNvPr id="698" name="Google Shape;698;p36"/>
            <p:cNvSpPr txBox="1"/>
            <p:nvPr/>
          </p:nvSpPr>
          <p:spPr>
            <a:xfrm>
              <a:off x="5473200" y="3749500"/>
              <a:ext cx="2373600" cy="603907"/>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699" name="Google Shape;699;p36"/>
            <p:cNvPicPr preferRelativeResize="0"/>
            <p:nvPr/>
          </p:nvPicPr>
          <p:blipFill rotWithShape="1">
            <a:blip r:embed="rId3">
              <a:alphaModFix/>
            </a:blip>
            <a:srcRect l="47532" t="74446" r="50518" b="13282"/>
            <a:stretch/>
          </p:blipFill>
          <p:spPr>
            <a:xfrm>
              <a:off x="6718128" y="3828736"/>
              <a:ext cx="120150" cy="262800"/>
            </a:xfrm>
            <a:prstGeom prst="rect">
              <a:avLst/>
            </a:prstGeom>
            <a:noFill/>
            <a:ln>
              <a:noFill/>
            </a:ln>
          </p:spPr>
        </p:pic>
      </p:grpSp>
      <p:grpSp>
        <p:nvGrpSpPr>
          <p:cNvPr id="700" name="Google Shape;700;p36"/>
          <p:cNvGrpSpPr/>
          <p:nvPr/>
        </p:nvGrpSpPr>
        <p:grpSpPr>
          <a:xfrm>
            <a:off x="9031082" y="2825724"/>
            <a:ext cx="2627485" cy="926963"/>
            <a:chOff x="5445175" y="2328525"/>
            <a:chExt cx="2290347" cy="808021"/>
          </a:xfrm>
        </p:grpSpPr>
        <p:sp>
          <p:nvSpPr>
            <p:cNvPr id="701" name="Google Shape;701;p36"/>
            <p:cNvSpPr txBox="1"/>
            <p:nvPr/>
          </p:nvSpPr>
          <p:spPr>
            <a:xfrm>
              <a:off x="5445175" y="2328525"/>
              <a:ext cx="1449300" cy="41139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702" name="Google Shape;702;p36"/>
            <p:cNvGrpSpPr/>
            <p:nvPr/>
          </p:nvGrpSpPr>
          <p:grpSpPr>
            <a:xfrm>
              <a:off x="5532225" y="2470908"/>
              <a:ext cx="2203297" cy="665638"/>
              <a:chOff x="4320801" y="2568061"/>
              <a:chExt cx="1897758" cy="573332"/>
            </a:xfrm>
          </p:grpSpPr>
          <p:pic>
            <p:nvPicPr>
              <p:cNvPr id="703" name="Google Shape;703;p36"/>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704" name="Google Shape;704;p36"/>
              <p:cNvPicPr preferRelativeResize="0"/>
              <p:nvPr/>
            </p:nvPicPr>
            <p:blipFill rotWithShape="1">
              <a:blip r:embed="rId3">
                <a:alphaModFix/>
              </a:blip>
              <a:srcRect l="62574" t="68313" r="27799" b="9356"/>
              <a:stretch/>
            </p:blipFill>
            <p:spPr>
              <a:xfrm flipH="1">
                <a:off x="5507169" y="2568061"/>
                <a:ext cx="711390" cy="573316"/>
              </a:xfrm>
              <a:prstGeom prst="rect">
                <a:avLst/>
              </a:prstGeom>
              <a:noFill/>
              <a:ln>
                <a:noFill/>
              </a:ln>
            </p:spPr>
          </p:pic>
        </p:grpSp>
        <p:pic>
          <p:nvPicPr>
            <p:cNvPr id="705" name="Google Shape;705;p36"/>
            <p:cNvPicPr preferRelativeResize="0"/>
            <p:nvPr/>
          </p:nvPicPr>
          <p:blipFill rotWithShape="1">
            <a:blip r:embed="rId3">
              <a:alphaModFix/>
            </a:blip>
            <a:srcRect l="47532" t="74446" r="50518" b="13282"/>
            <a:stretch/>
          </p:blipFill>
          <p:spPr>
            <a:xfrm>
              <a:off x="6781141" y="2403429"/>
              <a:ext cx="120150" cy="262800"/>
            </a:xfrm>
            <a:prstGeom prst="rect">
              <a:avLst/>
            </a:prstGeom>
            <a:noFill/>
            <a:ln>
              <a:noFill/>
            </a:ln>
          </p:spPr>
        </p:pic>
      </p:grpSp>
      <p:grpSp>
        <p:nvGrpSpPr>
          <p:cNvPr id="706" name="Google Shape;706;p36"/>
          <p:cNvGrpSpPr/>
          <p:nvPr/>
        </p:nvGrpSpPr>
        <p:grpSpPr>
          <a:xfrm>
            <a:off x="5320666" y="2087834"/>
            <a:ext cx="1978268" cy="2779575"/>
            <a:chOff x="3755649" y="1297175"/>
            <a:chExt cx="1483701" cy="2084681"/>
          </a:xfrm>
        </p:grpSpPr>
        <p:cxnSp>
          <p:nvCxnSpPr>
            <p:cNvPr id="707" name="Google Shape;707;p36"/>
            <p:cNvCxnSpPr/>
            <p:nvPr/>
          </p:nvCxnSpPr>
          <p:spPr>
            <a:xfrm rot="10800000" flipH="1">
              <a:off x="3755649" y="3111890"/>
              <a:ext cx="405000" cy="600"/>
            </a:xfrm>
            <a:prstGeom prst="straightConnector1">
              <a:avLst/>
            </a:prstGeom>
            <a:noFill/>
            <a:ln w="38100" cap="flat" cmpd="sng">
              <a:solidFill>
                <a:srgbClr val="999999"/>
              </a:solidFill>
              <a:prstDash val="solid"/>
              <a:round/>
              <a:headEnd type="none" w="med" len="med"/>
              <a:tailEnd type="triangle" w="med" len="med"/>
            </a:ln>
          </p:spPr>
        </p:cxnSp>
        <p:pic>
          <p:nvPicPr>
            <p:cNvPr id="708" name="Google Shape;708;p36"/>
            <p:cNvPicPr preferRelativeResize="0"/>
            <p:nvPr/>
          </p:nvPicPr>
          <p:blipFill rotWithShape="1">
            <a:blip r:embed="rId5">
              <a:alphaModFix/>
            </a:blip>
            <a:srcRect l="89188" t="42215" r="3064" b="33981"/>
            <a:stretch/>
          </p:blipFill>
          <p:spPr>
            <a:xfrm>
              <a:off x="4258288" y="2754344"/>
              <a:ext cx="695299" cy="627512"/>
            </a:xfrm>
            <a:prstGeom prst="rect">
              <a:avLst/>
            </a:prstGeom>
            <a:noFill/>
            <a:ln>
              <a:noFill/>
            </a:ln>
          </p:spPr>
        </p:pic>
        <p:cxnSp>
          <p:nvCxnSpPr>
            <p:cNvPr id="709" name="Google Shape;709;p36"/>
            <p:cNvCxnSpPr/>
            <p:nvPr/>
          </p:nvCxnSpPr>
          <p:spPr>
            <a:xfrm rot="10800000" flipH="1">
              <a:off x="3759528" y="1948574"/>
              <a:ext cx="405000" cy="600"/>
            </a:xfrm>
            <a:prstGeom prst="straightConnector1">
              <a:avLst/>
            </a:prstGeom>
            <a:noFill/>
            <a:ln w="38100" cap="flat" cmpd="sng">
              <a:solidFill>
                <a:srgbClr val="999999"/>
              </a:solidFill>
              <a:prstDash val="solid"/>
              <a:round/>
              <a:headEnd type="none" w="med" len="med"/>
              <a:tailEnd type="triangle" w="med" len="med"/>
            </a:ln>
          </p:spPr>
        </p:cxnSp>
        <p:grpSp>
          <p:nvGrpSpPr>
            <p:cNvPr id="710" name="Google Shape;710;p36"/>
            <p:cNvGrpSpPr/>
            <p:nvPr/>
          </p:nvGrpSpPr>
          <p:grpSpPr>
            <a:xfrm>
              <a:off x="3904650" y="1297175"/>
              <a:ext cx="1334700" cy="788655"/>
              <a:chOff x="4720575" y="2571438"/>
              <a:chExt cx="1334700" cy="788655"/>
            </a:xfrm>
          </p:grpSpPr>
          <p:sp>
            <p:nvSpPr>
              <p:cNvPr id="711" name="Google Shape;711;p36"/>
              <p:cNvSpPr txBox="1"/>
              <p:nvPr/>
            </p:nvSpPr>
            <p:spPr>
              <a:xfrm>
                <a:off x="4720575" y="2571438"/>
                <a:ext cx="1334700" cy="335100"/>
              </a:xfrm>
              <a:prstGeom prst="rect">
                <a:avLst/>
              </a:prstGeom>
              <a:noFill/>
              <a:ln>
                <a:noFill/>
              </a:ln>
            </p:spPr>
            <p:txBody>
              <a:bodyPr spcFirstLastPara="1" wrap="square" lIns="121900" tIns="121900" rIns="121900" bIns="121900" anchor="t" anchorCtr="0">
                <a:noAutofit/>
              </a:bodyPr>
              <a:lstStyle/>
              <a:p>
                <a:pPr algn="ctr"/>
                <a:r>
                  <a:rPr lang="en" sz="1067">
                    <a:latin typeface="Montserrat"/>
                    <a:ea typeface="Montserrat"/>
                    <a:cs typeface="Montserrat"/>
                    <a:sym typeface="Montserrat"/>
                  </a:rPr>
                  <a:t>a priori locations in NLP system and brain</a:t>
                </a:r>
                <a:endParaRPr sz="1067">
                  <a:latin typeface="Montserrat"/>
                  <a:ea typeface="Montserrat"/>
                  <a:cs typeface="Montserrat"/>
                  <a:sym typeface="Montserrat"/>
                </a:endParaRPr>
              </a:p>
            </p:txBody>
          </p:sp>
          <p:pic>
            <p:nvPicPr>
              <p:cNvPr id="712" name="Google Shape;712;p36"/>
              <p:cNvPicPr preferRelativeResize="0"/>
              <p:nvPr/>
            </p:nvPicPr>
            <p:blipFill rotWithShape="1">
              <a:blip r:embed="rId3">
                <a:alphaModFix/>
              </a:blip>
              <a:srcRect l="50577" t="75033" r="41018" b="15499"/>
              <a:stretch/>
            </p:blipFill>
            <p:spPr>
              <a:xfrm>
                <a:off x="5055115" y="3099613"/>
                <a:ext cx="665612" cy="260480"/>
              </a:xfrm>
              <a:prstGeom prst="rect">
                <a:avLst/>
              </a:prstGeom>
              <a:noFill/>
              <a:ln>
                <a:noFill/>
              </a:ln>
            </p:spPr>
          </p:pic>
        </p:grpSp>
      </p:grpSp>
      <p:grpSp>
        <p:nvGrpSpPr>
          <p:cNvPr id="713" name="Google Shape;713;p36"/>
          <p:cNvGrpSpPr/>
          <p:nvPr/>
        </p:nvGrpSpPr>
        <p:grpSpPr>
          <a:xfrm>
            <a:off x="390034" y="2184534"/>
            <a:ext cx="5032300" cy="2996308"/>
            <a:chOff x="57675" y="1369700"/>
            <a:chExt cx="3774225" cy="2247231"/>
          </a:xfrm>
        </p:grpSpPr>
        <p:cxnSp>
          <p:nvCxnSpPr>
            <p:cNvPr id="714" name="Google Shape;714;p36"/>
            <p:cNvCxnSpPr>
              <a:stCxn id="715" idx="3"/>
            </p:cNvCxnSpPr>
            <p:nvPr/>
          </p:nvCxnSpPr>
          <p:spPr>
            <a:xfrm>
              <a:off x="1644337" y="2654956"/>
              <a:ext cx="678600" cy="486900"/>
            </a:xfrm>
            <a:prstGeom prst="straightConnector1">
              <a:avLst/>
            </a:prstGeom>
            <a:noFill/>
            <a:ln w="38100" cap="flat" cmpd="sng">
              <a:solidFill>
                <a:srgbClr val="999999"/>
              </a:solidFill>
              <a:prstDash val="solid"/>
              <a:round/>
              <a:headEnd type="none" w="med" len="med"/>
              <a:tailEnd type="triangle" w="med" len="med"/>
            </a:ln>
          </p:spPr>
        </p:cxnSp>
        <p:sp>
          <p:nvSpPr>
            <p:cNvPr id="716" name="Google Shape;716;p36"/>
            <p:cNvSpPr/>
            <p:nvPr/>
          </p:nvSpPr>
          <p:spPr>
            <a:xfrm>
              <a:off x="2712009" y="2685937"/>
              <a:ext cx="719400" cy="7191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17" name="Google Shape;717;p36"/>
            <p:cNvCxnSpPr/>
            <p:nvPr/>
          </p:nvCxnSpPr>
          <p:spPr>
            <a:xfrm>
              <a:off x="2939877" y="3114113"/>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718" name="Google Shape;718;p36"/>
            <p:cNvCxnSpPr/>
            <p:nvPr/>
          </p:nvCxnSpPr>
          <p:spPr>
            <a:xfrm flipH="1">
              <a:off x="2682587"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719" name="Google Shape;719;p36"/>
            <p:cNvCxnSpPr/>
            <p:nvPr/>
          </p:nvCxnSpPr>
          <p:spPr>
            <a:xfrm flipH="1">
              <a:off x="2937234" y="3114113"/>
              <a:ext cx="261300" cy="352500"/>
            </a:xfrm>
            <a:prstGeom prst="straightConnector1">
              <a:avLst/>
            </a:prstGeom>
            <a:noFill/>
            <a:ln w="9525" cap="flat" cmpd="sng">
              <a:solidFill>
                <a:srgbClr val="595959"/>
              </a:solidFill>
              <a:prstDash val="solid"/>
              <a:round/>
              <a:headEnd type="none" w="med" len="med"/>
              <a:tailEnd type="none" w="med" len="med"/>
            </a:ln>
          </p:spPr>
        </p:cxnSp>
        <p:cxnSp>
          <p:nvCxnSpPr>
            <p:cNvPr id="720" name="Google Shape;720;p36"/>
            <p:cNvCxnSpPr/>
            <p:nvPr/>
          </p:nvCxnSpPr>
          <p:spPr>
            <a:xfrm>
              <a:off x="2682824" y="3466499"/>
              <a:ext cx="256200" cy="1800"/>
            </a:xfrm>
            <a:prstGeom prst="straightConnector1">
              <a:avLst/>
            </a:prstGeom>
            <a:noFill/>
            <a:ln w="9525" cap="flat" cmpd="sng">
              <a:solidFill>
                <a:srgbClr val="595959"/>
              </a:solidFill>
              <a:prstDash val="solid"/>
              <a:round/>
              <a:headEnd type="none" w="med" len="med"/>
              <a:tailEnd type="none" w="med" len="med"/>
            </a:ln>
          </p:spPr>
        </p:cxnSp>
        <p:cxnSp>
          <p:nvCxnSpPr>
            <p:cNvPr id="721" name="Google Shape;721;p36"/>
            <p:cNvCxnSpPr/>
            <p:nvPr/>
          </p:nvCxnSpPr>
          <p:spPr>
            <a:xfrm>
              <a:off x="2682824"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722" name="Google Shape;722;p36"/>
            <p:cNvCxnSpPr/>
            <p:nvPr/>
          </p:nvCxnSpPr>
          <p:spPr>
            <a:xfrm>
              <a:off x="2937471" y="3468172"/>
              <a:ext cx="1800" cy="146700"/>
            </a:xfrm>
            <a:prstGeom prst="straightConnector1">
              <a:avLst/>
            </a:prstGeom>
            <a:noFill/>
            <a:ln w="9525" cap="flat" cmpd="sng">
              <a:solidFill>
                <a:srgbClr val="595959"/>
              </a:solidFill>
              <a:prstDash val="solid"/>
              <a:round/>
              <a:headEnd type="none" w="med" len="med"/>
              <a:tailEnd type="none" w="med" len="med"/>
            </a:ln>
          </p:spPr>
        </p:cxnSp>
        <p:cxnSp>
          <p:nvCxnSpPr>
            <p:cNvPr id="723" name="Google Shape;723;p36"/>
            <p:cNvCxnSpPr/>
            <p:nvPr/>
          </p:nvCxnSpPr>
          <p:spPr>
            <a:xfrm rot="10800000" flipH="1">
              <a:off x="2937471" y="3123431"/>
              <a:ext cx="265800" cy="364200"/>
            </a:xfrm>
            <a:prstGeom prst="straightConnector1">
              <a:avLst/>
            </a:prstGeom>
            <a:noFill/>
            <a:ln w="9525" cap="flat" cmpd="sng">
              <a:solidFill>
                <a:srgbClr val="595959"/>
              </a:solidFill>
              <a:prstDash val="solid"/>
              <a:round/>
              <a:headEnd type="none" w="med" len="med"/>
              <a:tailEnd type="none" w="med" len="med"/>
            </a:ln>
          </p:spPr>
        </p:cxnSp>
        <p:cxnSp>
          <p:nvCxnSpPr>
            <p:cNvPr id="724" name="Google Shape;724;p36"/>
            <p:cNvCxnSpPr/>
            <p:nvPr/>
          </p:nvCxnSpPr>
          <p:spPr>
            <a:xfrm rot="10800000">
              <a:off x="2684271" y="3487631"/>
              <a:ext cx="253200" cy="0"/>
            </a:xfrm>
            <a:prstGeom prst="straightConnector1">
              <a:avLst/>
            </a:prstGeom>
            <a:noFill/>
            <a:ln w="9525" cap="flat" cmpd="sng">
              <a:solidFill>
                <a:srgbClr val="595959"/>
              </a:solidFill>
              <a:prstDash val="solid"/>
              <a:round/>
              <a:headEnd type="none" w="med" len="med"/>
              <a:tailEnd type="none" w="med" len="med"/>
            </a:ln>
          </p:spPr>
        </p:cxnSp>
        <p:cxnSp>
          <p:nvCxnSpPr>
            <p:cNvPr id="725" name="Google Shape;725;p36"/>
            <p:cNvCxnSpPr/>
            <p:nvPr/>
          </p:nvCxnSpPr>
          <p:spPr>
            <a:xfrm>
              <a:off x="3198918" y="3117644"/>
              <a:ext cx="4800" cy="5100"/>
            </a:xfrm>
            <a:prstGeom prst="straightConnector1">
              <a:avLst/>
            </a:prstGeom>
            <a:noFill/>
            <a:ln w="9525" cap="flat" cmpd="sng">
              <a:solidFill>
                <a:srgbClr val="595959"/>
              </a:solidFill>
              <a:prstDash val="solid"/>
              <a:round/>
              <a:headEnd type="none" w="med" len="med"/>
              <a:tailEnd type="none" w="med" len="med"/>
            </a:ln>
          </p:spPr>
        </p:cxnSp>
        <p:sp>
          <p:nvSpPr>
            <p:cNvPr id="726" name="Google Shape;726;p36"/>
            <p:cNvSpPr/>
            <p:nvPr/>
          </p:nvSpPr>
          <p:spPr>
            <a:xfrm>
              <a:off x="2684846" y="3117644"/>
              <a:ext cx="511500" cy="3468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7" name="Google Shape;727;p36"/>
            <p:cNvSpPr/>
            <p:nvPr/>
          </p:nvSpPr>
          <p:spPr>
            <a:xfrm rot="-5400000" flipH="1">
              <a:off x="2877320" y="3176044"/>
              <a:ext cx="378600" cy="2589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8" name="Google Shape;728;p36"/>
            <p:cNvSpPr/>
            <p:nvPr/>
          </p:nvSpPr>
          <p:spPr>
            <a:xfrm>
              <a:off x="2685130" y="3489731"/>
              <a:ext cx="253200" cy="1272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9" name="Google Shape;729;p36"/>
            <p:cNvSpPr/>
            <p:nvPr/>
          </p:nvSpPr>
          <p:spPr>
            <a:xfrm>
              <a:off x="2686032" y="3462819"/>
              <a:ext cx="253200" cy="26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0" name="Google Shape;730;p36"/>
            <p:cNvSpPr txBox="1"/>
            <p:nvPr/>
          </p:nvSpPr>
          <p:spPr>
            <a:xfrm>
              <a:off x="2876420" y="2654948"/>
              <a:ext cx="649800" cy="40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731" name="Google Shape;731;p36"/>
            <p:cNvSpPr/>
            <p:nvPr/>
          </p:nvSpPr>
          <p:spPr>
            <a:xfrm rot="-2301283">
              <a:off x="2900983" y="3495704"/>
              <a:ext cx="87990" cy="102438"/>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2" name="Google Shape;732;p36"/>
            <p:cNvSpPr txBox="1"/>
            <p:nvPr/>
          </p:nvSpPr>
          <p:spPr>
            <a:xfrm>
              <a:off x="1059316" y="1948576"/>
              <a:ext cx="1076400" cy="175500"/>
            </a:xfrm>
            <a:prstGeom prst="rect">
              <a:avLst/>
            </a:prstGeom>
            <a:noFill/>
            <a:ln>
              <a:noFill/>
            </a:ln>
          </p:spPr>
          <p:txBody>
            <a:bodyPr spcFirstLastPara="1" wrap="square" lIns="121900" tIns="121900" rIns="121900" bIns="121900" anchor="t" anchorCtr="0">
              <a:noAutofit/>
            </a:bodyPr>
            <a:lstStyle/>
            <a:p>
              <a:r>
                <a:rPr lang="en" sz="1067" i="1">
                  <a:latin typeface="Montserrat"/>
                  <a:ea typeface="Montserrat"/>
                  <a:cs typeface="Montserrat"/>
                  <a:sym typeface="Montserrat"/>
                </a:rPr>
                <a:t>“Harry never thought </a:t>
              </a:r>
              <a:endParaRPr sz="1067" i="1">
                <a:latin typeface="Montserrat"/>
                <a:ea typeface="Montserrat"/>
                <a:cs typeface="Montserrat"/>
                <a:sym typeface="Montserrat"/>
              </a:endParaRPr>
            </a:p>
            <a:p>
              <a:r>
                <a:rPr lang="en" sz="1067" i="1">
                  <a:latin typeface="Montserrat"/>
                  <a:ea typeface="Montserrat"/>
                  <a:cs typeface="Montserrat"/>
                  <a:sym typeface="Montserrat"/>
                </a:rPr>
                <a:t>he would ...”</a:t>
              </a:r>
              <a:endParaRPr sz="1067" i="1">
                <a:latin typeface="Montserrat"/>
                <a:ea typeface="Montserrat"/>
                <a:cs typeface="Montserrat"/>
                <a:sym typeface="Montserrat"/>
              </a:endParaRPr>
            </a:p>
          </p:txBody>
        </p:sp>
        <p:pic>
          <p:nvPicPr>
            <p:cNvPr id="715" name="Google Shape;715;p36"/>
            <p:cNvPicPr preferRelativeResize="0"/>
            <p:nvPr/>
          </p:nvPicPr>
          <p:blipFill rotWithShape="1">
            <a:blip r:embed="rId6">
              <a:alphaModFix/>
            </a:blip>
            <a:srcRect l="61930" t="17464" r="34476" b="72053"/>
            <a:stretch/>
          </p:blipFill>
          <p:spPr>
            <a:xfrm>
              <a:off x="1179678" y="2442908"/>
              <a:ext cx="464659" cy="424097"/>
            </a:xfrm>
            <a:prstGeom prst="rect">
              <a:avLst/>
            </a:prstGeom>
            <a:noFill/>
            <a:ln>
              <a:noFill/>
            </a:ln>
          </p:spPr>
        </p:pic>
        <p:sp>
          <p:nvSpPr>
            <p:cNvPr id="733" name="Google Shape;733;p36"/>
            <p:cNvSpPr txBox="1"/>
            <p:nvPr/>
          </p:nvSpPr>
          <p:spPr>
            <a:xfrm>
              <a:off x="57675" y="2468738"/>
              <a:ext cx="10971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~5000 words</a:t>
              </a:r>
              <a:endParaRPr sz="1467">
                <a:latin typeface="Montserrat"/>
                <a:ea typeface="Montserrat"/>
                <a:cs typeface="Montserrat"/>
                <a:sym typeface="Montserrat"/>
              </a:endParaRPr>
            </a:p>
          </p:txBody>
        </p:sp>
        <p:sp>
          <p:nvSpPr>
            <p:cNvPr id="734" name="Google Shape;734;p36"/>
            <p:cNvSpPr txBox="1"/>
            <p:nvPr/>
          </p:nvSpPr>
          <p:spPr>
            <a:xfrm>
              <a:off x="2497200" y="1369700"/>
              <a:ext cx="1334700" cy="2268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language model</a:t>
              </a:r>
              <a:endParaRPr sz="1067">
                <a:latin typeface="Montserrat"/>
                <a:ea typeface="Montserrat"/>
                <a:cs typeface="Montserrat"/>
                <a:sym typeface="Montserrat"/>
              </a:endParaRPr>
            </a:p>
          </p:txBody>
        </p:sp>
        <p:grpSp>
          <p:nvGrpSpPr>
            <p:cNvPr id="735" name="Google Shape;735;p36"/>
            <p:cNvGrpSpPr/>
            <p:nvPr/>
          </p:nvGrpSpPr>
          <p:grpSpPr>
            <a:xfrm>
              <a:off x="2307703" y="1596510"/>
              <a:ext cx="1488675" cy="801907"/>
              <a:chOff x="165685" y="1319882"/>
              <a:chExt cx="1830413" cy="985992"/>
            </a:xfrm>
          </p:grpSpPr>
          <p:grpSp>
            <p:nvGrpSpPr>
              <p:cNvPr id="736" name="Google Shape;736;p36"/>
              <p:cNvGrpSpPr/>
              <p:nvPr/>
            </p:nvGrpSpPr>
            <p:grpSpPr>
              <a:xfrm>
                <a:off x="165685" y="1319882"/>
                <a:ext cx="1830413" cy="985992"/>
                <a:chOff x="3450775" y="3052875"/>
                <a:chExt cx="2692179" cy="1450201"/>
              </a:xfrm>
            </p:grpSpPr>
            <p:pic>
              <p:nvPicPr>
                <p:cNvPr id="737" name="Google Shape;737;p36"/>
                <p:cNvPicPr preferRelativeResize="0"/>
                <p:nvPr/>
              </p:nvPicPr>
              <p:blipFill rotWithShape="1">
                <a:blip r:embed="rId3">
                  <a:alphaModFix/>
                </a:blip>
                <a:srcRect l="475" t="9788" r="61212" b="26650"/>
                <a:stretch/>
              </p:blipFill>
              <p:spPr>
                <a:xfrm>
                  <a:off x="3450775" y="3052877"/>
                  <a:ext cx="2692179" cy="1450199"/>
                </a:xfrm>
                <a:prstGeom prst="rect">
                  <a:avLst/>
                </a:prstGeom>
                <a:noFill/>
                <a:ln>
                  <a:noFill/>
                </a:ln>
              </p:spPr>
            </p:pic>
            <p:pic>
              <p:nvPicPr>
                <p:cNvPr id="738" name="Google Shape;738;p36"/>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739" name="Google Shape;739;p36"/>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740" name="Google Shape;740;p36"/>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741" name="Google Shape;741;p36"/>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742" name="Google Shape;742;p36"/>
              <p:cNvPicPr preferRelativeResize="0"/>
              <p:nvPr/>
            </p:nvPicPr>
            <p:blipFill rotWithShape="1">
              <a:blip r:embed="rId3">
                <a:alphaModFix/>
              </a:blip>
              <a:srcRect l="50577" t="75033" r="41018" b="15499"/>
              <a:stretch/>
            </p:blipFill>
            <p:spPr>
              <a:xfrm>
                <a:off x="1400984" y="1660978"/>
                <a:ext cx="430054" cy="168300"/>
              </a:xfrm>
              <a:prstGeom prst="rect">
                <a:avLst/>
              </a:prstGeom>
              <a:noFill/>
              <a:ln>
                <a:noFill/>
              </a:ln>
            </p:spPr>
          </p:pic>
        </p:grpSp>
        <p:cxnSp>
          <p:nvCxnSpPr>
            <p:cNvPr id="743" name="Google Shape;743;p36"/>
            <p:cNvCxnSpPr>
              <a:stCxn id="715" idx="3"/>
            </p:cNvCxnSpPr>
            <p:nvPr/>
          </p:nvCxnSpPr>
          <p:spPr>
            <a:xfrm rot="10800000" flipH="1">
              <a:off x="1644337" y="2241856"/>
              <a:ext cx="704100" cy="413100"/>
            </a:xfrm>
            <a:prstGeom prst="straightConnector1">
              <a:avLst/>
            </a:prstGeom>
            <a:noFill/>
            <a:ln w="38100" cap="flat" cmpd="sng">
              <a:solidFill>
                <a:srgbClr val="999999"/>
              </a:solidFill>
              <a:prstDash val="solid"/>
              <a:round/>
              <a:headEnd type="none" w="med" len="med"/>
              <a:tailEnd type="triangle" w="med" len="med"/>
            </a:ln>
          </p:spPr>
        </p:cxnSp>
      </p:grpSp>
      <p:sp>
        <p:nvSpPr>
          <p:cNvPr id="744" name="Google Shape;744;p36"/>
          <p:cNvSpPr/>
          <p:nvPr/>
        </p:nvSpPr>
        <p:spPr>
          <a:xfrm>
            <a:off x="7444700" y="2655033"/>
            <a:ext cx="4466800" cy="2526400"/>
          </a:xfrm>
          <a:prstGeom prst="roundRect">
            <a:avLst>
              <a:gd name="adj" fmla="val 16667"/>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a:ea typeface="Montserrat"/>
              <a:cs typeface="Montserrat"/>
              <a:sym typeface="Montserrat"/>
            </a:endParaRPr>
          </a:p>
        </p:txBody>
      </p:sp>
      <p:sp>
        <p:nvSpPr>
          <p:cNvPr id="2" name="Footer Placeholder 4">
            <a:extLst>
              <a:ext uri="{FF2B5EF4-FFF2-40B4-BE49-F238E27FC236}">
                <a16:creationId xmlns:a16="http://schemas.microsoft.com/office/drawing/2014/main" id="{2D3FD352-A825-14CF-1486-AA46440FF9CA}"/>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
        <p:nvSpPr>
          <p:cNvPr id="3" name="Slide Number Placeholder 2">
            <a:extLst>
              <a:ext uri="{FF2B5EF4-FFF2-40B4-BE49-F238E27FC236}">
                <a16:creationId xmlns:a16="http://schemas.microsoft.com/office/drawing/2014/main" id="{264FC42E-7291-3263-ED43-BDDCDCC02FCC}"/>
              </a:ext>
            </a:extLst>
          </p:cNvPr>
          <p:cNvSpPr>
            <a:spLocks noGrp="1"/>
          </p:cNvSpPr>
          <p:nvPr>
            <p:ph type="sldNum" idx="12"/>
          </p:nvPr>
        </p:nvSpPr>
        <p:spPr/>
        <p:txBody>
          <a:bodyPr/>
          <a:lstStyle/>
          <a:p>
            <a:fld id="{00000000-1234-1234-1234-123412341234}" type="slidenum">
              <a:rPr lang="en" smtClean="0"/>
              <a:pPr/>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8" descr="Text&#10;&#10;Description automatically generated with low confidence">
            <a:extLst>
              <a:ext uri="{FF2B5EF4-FFF2-40B4-BE49-F238E27FC236}">
                <a16:creationId xmlns:a16="http://schemas.microsoft.com/office/drawing/2014/main" id="{8D63C205-21D5-62A5-33D7-6AC9396D09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977"/>
          <a:stretch/>
        </p:blipFill>
        <p:spPr>
          <a:xfrm>
            <a:off x="8469664" y="3023590"/>
            <a:ext cx="3493821" cy="2563118"/>
          </a:xfrm>
        </p:spPr>
      </p:pic>
      <p:sp>
        <p:nvSpPr>
          <p:cNvPr id="2" name="Title 1">
            <a:extLst>
              <a:ext uri="{FF2B5EF4-FFF2-40B4-BE49-F238E27FC236}">
                <a16:creationId xmlns:a16="http://schemas.microsoft.com/office/drawing/2014/main" id="{952EC1B7-EEEB-D5C7-85FC-7FFF6EAE673F}"/>
              </a:ext>
            </a:extLst>
          </p:cNvPr>
          <p:cNvSpPr>
            <a:spLocks noGrp="1"/>
          </p:cNvSpPr>
          <p:nvPr>
            <p:ph type="title"/>
          </p:nvPr>
        </p:nvSpPr>
        <p:spPr>
          <a:xfrm>
            <a:off x="360680" y="92076"/>
            <a:ext cx="10515600" cy="721735"/>
          </a:xfrm>
        </p:spPr>
        <p:txBody>
          <a:bodyPr>
            <a:normAutofit/>
          </a:bodyPr>
          <a:lstStyle/>
          <a:p>
            <a:r>
              <a:rPr lang="en-US" sz="2800" b="1">
                <a:latin typeface="Helvetica Neue" panose="020B0604020202020204"/>
              </a:rPr>
              <a:t>Encoding schema</a:t>
            </a:r>
          </a:p>
        </p:txBody>
      </p:sp>
      <p:sp>
        <p:nvSpPr>
          <p:cNvPr id="14" name="Arrow: Right 13">
            <a:extLst>
              <a:ext uri="{FF2B5EF4-FFF2-40B4-BE49-F238E27FC236}">
                <a16:creationId xmlns:a16="http://schemas.microsoft.com/office/drawing/2014/main" id="{0DEFAD52-BB98-5F3C-359E-A954C61C46C4}"/>
              </a:ext>
            </a:extLst>
          </p:cNvPr>
          <p:cNvSpPr/>
          <p:nvPr/>
        </p:nvSpPr>
        <p:spPr>
          <a:xfrm rot="5400000">
            <a:off x="10554327" y="2661180"/>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Present</a:t>
            </a:r>
          </a:p>
        </p:txBody>
      </p:sp>
      <p:sp>
        <p:nvSpPr>
          <p:cNvPr id="15" name="TextBox 14">
            <a:extLst>
              <a:ext uri="{FF2B5EF4-FFF2-40B4-BE49-F238E27FC236}">
                <a16:creationId xmlns:a16="http://schemas.microsoft.com/office/drawing/2014/main" id="{F8EB3467-79E2-B9D5-C0DC-88DA2892F408}"/>
              </a:ext>
            </a:extLst>
          </p:cNvPr>
          <p:cNvSpPr txBox="1"/>
          <p:nvPr/>
        </p:nvSpPr>
        <p:spPr>
          <a:xfrm>
            <a:off x="10449138" y="2022957"/>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Stimulus</a:t>
            </a:r>
          </a:p>
        </p:txBody>
      </p:sp>
      <p:sp>
        <p:nvSpPr>
          <p:cNvPr id="17" name="TextBox 16">
            <a:extLst>
              <a:ext uri="{FF2B5EF4-FFF2-40B4-BE49-F238E27FC236}">
                <a16:creationId xmlns:a16="http://schemas.microsoft.com/office/drawing/2014/main" id="{A5DB3652-DED1-329A-5FE4-00416C2DAF2C}"/>
              </a:ext>
            </a:extLst>
          </p:cNvPr>
          <p:cNvSpPr txBox="1"/>
          <p:nvPr/>
        </p:nvSpPr>
        <p:spPr>
          <a:xfrm>
            <a:off x="564472" y="2022958"/>
            <a:ext cx="12941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Stimulus</a:t>
            </a:r>
          </a:p>
        </p:txBody>
      </p:sp>
      <p:sp>
        <p:nvSpPr>
          <p:cNvPr id="18" name="Rectangle 17">
            <a:extLst>
              <a:ext uri="{FF2B5EF4-FFF2-40B4-BE49-F238E27FC236}">
                <a16:creationId xmlns:a16="http://schemas.microsoft.com/office/drawing/2014/main" id="{1AFE2413-C851-2E2C-7CD7-BF02F26D34E9}"/>
              </a:ext>
            </a:extLst>
          </p:cNvPr>
          <p:cNvSpPr/>
          <p:nvPr/>
        </p:nvSpPr>
        <p:spPr>
          <a:xfrm>
            <a:off x="5919864" y="4133386"/>
            <a:ext cx="1276350" cy="542925"/>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Ridge Regression</a:t>
            </a:r>
          </a:p>
        </p:txBody>
      </p:sp>
      <p:sp>
        <p:nvSpPr>
          <p:cNvPr id="16" name="Arrow: Right 15">
            <a:extLst>
              <a:ext uri="{FF2B5EF4-FFF2-40B4-BE49-F238E27FC236}">
                <a16:creationId xmlns:a16="http://schemas.microsoft.com/office/drawing/2014/main" id="{98AA1643-90B1-5F91-434D-1D37B6FC0222}"/>
              </a:ext>
            </a:extLst>
          </p:cNvPr>
          <p:cNvSpPr/>
          <p:nvPr/>
        </p:nvSpPr>
        <p:spPr>
          <a:xfrm rot="5400000">
            <a:off x="669661" y="2688362"/>
            <a:ext cx="1083753" cy="676275"/>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panose="020F0502020204030204"/>
              </a:rPr>
              <a:t>Input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rrow: Right 19">
            <a:extLst>
              <a:ext uri="{FF2B5EF4-FFF2-40B4-BE49-F238E27FC236}">
                <a16:creationId xmlns:a16="http://schemas.microsoft.com/office/drawing/2014/main" id="{EB60B1D7-A253-4912-BD93-924410AD1827}"/>
              </a:ext>
            </a:extLst>
          </p:cNvPr>
          <p:cNvSpPr/>
          <p:nvPr/>
        </p:nvSpPr>
        <p:spPr>
          <a:xfrm>
            <a:off x="4992630" y="4189692"/>
            <a:ext cx="857611"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Input</a:t>
            </a:r>
          </a:p>
        </p:txBody>
      </p:sp>
      <p:sp>
        <p:nvSpPr>
          <p:cNvPr id="21" name="Arrow: Right 20">
            <a:extLst>
              <a:ext uri="{FF2B5EF4-FFF2-40B4-BE49-F238E27FC236}">
                <a16:creationId xmlns:a16="http://schemas.microsoft.com/office/drawing/2014/main" id="{2BD5CA23-BA2C-CD93-9B56-62308C553095}"/>
              </a:ext>
            </a:extLst>
          </p:cNvPr>
          <p:cNvSpPr/>
          <p:nvPr/>
        </p:nvSpPr>
        <p:spPr>
          <a:xfrm>
            <a:off x="7265837" y="4179086"/>
            <a:ext cx="1053924" cy="430312"/>
          </a:xfrm>
          <a:prstGeom prst="rightArrow">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pic>
        <p:nvPicPr>
          <p:cNvPr id="22" name="Content Placeholder 10" descr="Graphical user interface, diagram&#10;&#10;Description automatically generated">
            <a:extLst>
              <a:ext uri="{FF2B5EF4-FFF2-40B4-BE49-F238E27FC236}">
                <a16:creationId xmlns:a16="http://schemas.microsoft.com/office/drawing/2014/main" id="{28EC46B1-6577-C963-0516-B99F58BC6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15" y="3596807"/>
            <a:ext cx="3099553" cy="1473350"/>
          </a:xfrm>
          <a:prstGeom prst="rect">
            <a:avLst/>
          </a:prstGeom>
        </p:spPr>
      </p:pic>
      <p:sp>
        <p:nvSpPr>
          <p:cNvPr id="24" name="TextBox 23">
            <a:extLst>
              <a:ext uri="{FF2B5EF4-FFF2-40B4-BE49-F238E27FC236}">
                <a16:creationId xmlns:a16="http://schemas.microsoft.com/office/drawing/2014/main" id="{525D6F72-4C30-FD77-6F28-2F3822ABE897}"/>
              </a:ext>
            </a:extLst>
          </p:cNvPr>
          <p:cNvSpPr txBox="1"/>
          <p:nvPr/>
        </p:nvSpPr>
        <p:spPr>
          <a:xfrm>
            <a:off x="5155192" y="3717421"/>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X</a:t>
            </a:r>
          </a:p>
        </p:txBody>
      </p:sp>
      <p:sp>
        <p:nvSpPr>
          <p:cNvPr id="25" name="TextBox 24">
            <a:extLst>
              <a:ext uri="{FF2B5EF4-FFF2-40B4-BE49-F238E27FC236}">
                <a16:creationId xmlns:a16="http://schemas.microsoft.com/office/drawing/2014/main" id="{C2A88E13-988B-ACBD-21A3-95BF66DCB926}"/>
              </a:ext>
            </a:extLst>
          </p:cNvPr>
          <p:cNvSpPr txBox="1"/>
          <p:nvPr/>
        </p:nvSpPr>
        <p:spPr>
          <a:xfrm>
            <a:off x="7565666"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Y</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76B35AE-247C-8E10-9CDA-8483EF91E785}"/>
              </a:ext>
            </a:extLst>
          </p:cNvPr>
          <p:cNvSpPr txBox="1"/>
          <p:nvPr/>
        </p:nvSpPr>
        <p:spPr>
          <a:xfrm>
            <a:off x="6392692" y="3715568"/>
            <a:ext cx="3952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W</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27" name="Picture 26" descr="Chart, line chart&#10;&#10;Description automatically generated">
            <a:extLst>
              <a:ext uri="{FF2B5EF4-FFF2-40B4-BE49-F238E27FC236}">
                <a16:creationId xmlns:a16="http://schemas.microsoft.com/office/drawing/2014/main" id="{4F4AE29A-0FA5-9494-4660-AA09DD7CA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8822" y="1708370"/>
            <a:ext cx="4937740" cy="1941087"/>
          </a:xfrm>
          <a:prstGeom prst="rect">
            <a:avLst/>
          </a:prstGeom>
        </p:spPr>
      </p:pic>
      <p:sp>
        <p:nvSpPr>
          <p:cNvPr id="23" name="Oval 22">
            <a:extLst>
              <a:ext uri="{FF2B5EF4-FFF2-40B4-BE49-F238E27FC236}">
                <a16:creationId xmlns:a16="http://schemas.microsoft.com/office/drawing/2014/main" id="{37E260C7-F96C-AF15-DB03-915312DD08DB}"/>
              </a:ext>
            </a:extLst>
          </p:cNvPr>
          <p:cNvSpPr/>
          <p:nvPr/>
        </p:nvSpPr>
        <p:spPr>
          <a:xfrm>
            <a:off x="2011067" y="3625238"/>
            <a:ext cx="1397218" cy="1680187"/>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97D34728-03D7-0BEF-8FB4-0EC54893D1EC}"/>
              </a:ext>
            </a:extLst>
          </p:cNvPr>
          <p:cNvSpPr txBox="1"/>
          <p:nvPr/>
        </p:nvSpPr>
        <p:spPr>
          <a:xfrm>
            <a:off x="3939702" y="1202794"/>
            <a:ext cx="522286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cs typeface="Times New Roman" panose="02020603050405020304" pitchFamily="18" charset="0"/>
              </a:rPr>
              <a:t>Pearson Correlation (R) = Corr(Y, W(X))</a:t>
            </a:r>
            <a:endParaRPr kumimoji="0" lang="en-US" sz="2400" b="0" i="0" u="none" strike="noStrike" kern="1200" cap="none" spc="0" normalizeH="0" baseline="0" noProof="0">
              <a:ln>
                <a:noFill/>
              </a:ln>
              <a:solidFill>
                <a:prstClr val="black"/>
              </a:solidFill>
              <a:effectLst/>
              <a:uLnTx/>
              <a:uFillTx/>
              <a:cs typeface="Times New Roman" panose="02020603050405020304"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3A1D50A0-D176-1537-1199-257CB2D7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647" y="3625238"/>
            <a:ext cx="1311446" cy="1680187"/>
          </a:xfrm>
          <a:prstGeom prst="rect">
            <a:avLst/>
          </a:prstGeom>
        </p:spPr>
      </p:pic>
      <p:pic>
        <p:nvPicPr>
          <p:cNvPr id="3" name="Picture 2" descr="Diagram&#10;&#10;Description automatically generated">
            <a:extLst>
              <a:ext uri="{FF2B5EF4-FFF2-40B4-BE49-F238E27FC236}">
                <a16:creationId xmlns:a16="http://schemas.microsoft.com/office/drawing/2014/main" id="{B1EA90C5-6BD7-C9AB-85AE-D5B98A9C3DB9}"/>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134567" y="1455033"/>
            <a:ext cx="2276270" cy="591812"/>
          </a:xfrm>
          <a:prstGeom prst="rect">
            <a:avLst/>
          </a:prstGeom>
        </p:spPr>
      </p:pic>
      <p:pic>
        <p:nvPicPr>
          <p:cNvPr id="4" name="Picture 3" descr="Diagram&#10;&#10;Description automatically generated">
            <a:extLst>
              <a:ext uri="{FF2B5EF4-FFF2-40B4-BE49-F238E27FC236}">
                <a16:creationId xmlns:a16="http://schemas.microsoft.com/office/drawing/2014/main" id="{D5A97CD3-7FC1-3863-874E-7CC6F06EEC6F}"/>
              </a:ext>
            </a:extLst>
          </p:cNvPr>
          <p:cNvPicPr>
            <a:picLocks noChangeAspect="1"/>
          </p:cNvPicPr>
          <p:nvPr/>
        </p:nvPicPr>
        <p:blipFill rotWithShape="1">
          <a:blip r:embed="rId6">
            <a:extLst>
              <a:ext uri="{28A0092B-C50C-407E-A947-70E740481C1C}">
                <a14:useLocalDpi xmlns:a14="http://schemas.microsoft.com/office/drawing/2010/main" val="0"/>
              </a:ext>
            </a:extLst>
          </a:blip>
          <a:srcRect t="7885" r="56160" b="79542"/>
          <a:stretch/>
        </p:blipFill>
        <p:spPr>
          <a:xfrm>
            <a:off x="9781163" y="1433627"/>
            <a:ext cx="2276270" cy="591812"/>
          </a:xfrm>
          <a:prstGeom prst="rect">
            <a:avLst/>
          </a:prstGeom>
        </p:spPr>
      </p:pic>
      <p:sp>
        <p:nvSpPr>
          <p:cNvPr id="10" name="Slide Number Placeholder 9">
            <a:extLst>
              <a:ext uri="{FF2B5EF4-FFF2-40B4-BE49-F238E27FC236}">
                <a16:creationId xmlns:a16="http://schemas.microsoft.com/office/drawing/2014/main" id="{C5FD629E-E3A1-E8F1-6070-4EBBE940936C}"/>
              </a:ext>
            </a:extLst>
          </p:cNvPr>
          <p:cNvSpPr>
            <a:spLocks noGrp="1"/>
          </p:cNvSpPr>
          <p:nvPr>
            <p:ph type="sldNum" sz="quarter" idx="12"/>
          </p:nvPr>
        </p:nvSpPr>
        <p:spPr/>
        <p:txBody>
          <a:bodyPr/>
          <a:lstStyle/>
          <a:p>
            <a:fld id="{5F2E2D64-2AF7-44BE-8925-D454CE4894DF}" type="slidenum">
              <a:rPr lang="en-US" smtClean="0"/>
              <a:t>19</a:t>
            </a:fld>
            <a:endParaRPr lang="en-US"/>
          </a:p>
        </p:txBody>
      </p:sp>
      <p:sp>
        <p:nvSpPr>
          <p:cNvPr id="8" name="Rectangle 7">
            <a:extLst>
              <a:ext uri="{FF2B5EF4-FFF2-40B4-BE49-F238E27FC236}">
                <a16:creationId xmlns:a16="http://schemas.microsoft.com/office/drawing/2014/main" id="{3C1C41F6-E8A6-C3C1-C469-8BBD9E1316C4}"/>
              </a:ext>
            </a:extLst>
          </p:cNvPr>
          <p:cNvSpPr/>
          <p:nvPr/>
        </p:nvSpPr>
        <p:spPr>
          <a:xfrm>
            <a:off x="9430311" y="3568376"/>
            <a:ext cx="2431700" cy="357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F2D314B-0B74-413D-9BFC-7140C6E1B45D}"/>
              </a:ext>
            </a:extLst>
          </p:cNvPr>
          <p:cNvSpPr/>
          <p:nvPr/>
        </p:nvSpPr>
        <p:spPr>
          <a:xfrm>
            <a:off x="3156800" y="1764918"/>
            <a:ext cx="297553" cy="1473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4">
            <a:extLst>
              <a:ext uri="{FF2B5EF4-FFF2-40B4-BE49-F238E27FC236}">
                <a16:creationId xmlns:a16="http://schemas.microsoft.com/office/drawing/2014/main" id="{D8A7D6E7-84D1-3366-990F-1F9A700E47C2}"/>
              </a:ext>
            </a:extLst>
          </p:cNvPr>
          <p:cNvSpPr>
            <a:spLocks noGrp="1"/>
          </p:cNvSpPr>
          <p:nvPr>
            <p:ph type="ftr" sz="quarter" idx="11"/>
          </p:nvPr>
        </p:nvSpPr>
        <p:spPr>
          <a:xfrm>
            <a:off x="4095750" y="6532575"/>
            <a:ext cx="4591049" cy="365125"/>
          </a:xfrm>
        </p:spPr>
        <p:txBody>
          <a:bodyPr/>
          <a:lstStyle/>
          <a:p>
            <a:r>
              <a:rPr lang="en-IN" sz="1400">
                <a:solidFill>
                  <a:srgbClr val="00B050"/>
                </a:solidFill>
              </a:rPr>
              <a:t>ICETCI 2024: DL for Brain Encoding and Decoding</a:t>
            </a:r>
            <a:endParaRPr lang="en-US" sz="1400" dirty="0">
              <a:solidFill>
                <a:srgbClr val="00B050"/>
              </a:solidFill>
            </a:endParaRPr>
          </a:p>
        </p:txBody>
      </p:sp>
    </p:spTree>
    <p:extLst>
      <p:ext uri="{BB962C8B-B14F-4D97-AF65-F5344CB8AC3E}">
        <p14:creationId xmlns:p14="http://schemas.microsoft.com/office/powerpoint/2010/main" val="76885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18" grpId="0" animBg="1"/>
      <p:bldP spid="16" grpId="0" animBg="1"/>
      <p:bldP spid="20" grpId="0" animBg="1"/>
      <p:bldP spid="21" grpId="0" animBg="1"/>
      <p:bldP spid="24" grpId="0"/>
      <p:bldP spid="25" grpId="0"/>
      <p:bldP spid="26" grpId="0"/>
      <p:bldP spid="23"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1254869"/>
            <a:ext cx="11891962" cy="4878084"/>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[20 min]</a:t>
            </a:r>
          </a:p>
          <a:p>
            <a:pPr lvl="1"/>
            <a:r>
              <a:rPr lang="en"/>
              <a:t>Emerging abilities of language models [15 min]</a:t>
            </a:r>
            <a:endParaRPr lang="en-IN"/>
          </a:p>
          <a:p>
            <a:pPr lvl="1"/>
            <a:r>
              <a:rPr lang="en"/>
              <a:t>Text-to-Text Transfer Transformer, </a:t>
            </a:r>
            <a:r>
              <a:rPr lang="en-US"/>
              <a:t>Prompting, Instruction-tuning [40 min]</a:t>
            </a:r>
            <a:endParaRPr lang="en-IN" dirty="0"/>
          </a:p>
          <a:p>
            <a:r>
              <a:rPr lang="en-IN" dirty="0"/>
              <a:t>Lunch break [1 hour 30 min]</a:t>
            </a:r>
          </a:p>
          <a:p>
            <a:r>
              <a:rPr lang="en-IN"/>
              <a:t>Language and Brain: Deep </a:t>
            </a:r>
            <a:r>
              <a:rPr lang="en-IN" dirty="0"/>
              <a:t>Learning for </a:t>
            </a:r>
            <a:r>
              <a:rPr lang="en-IN"/>
              <a:t>Brain Encoding and Decoding </a:t>
            </a:r>
            <a:r>
              <a:rPr lang="en-IN" dirty="0"/>
              <a:t>[1 hour 30 </a:t>
            </a:r>
            <a:r>
              <a:rPr lang="en-IN"/>
              <a:t>min]</a:t>
            </a:r>
          </a:p>
          <a:p>
            <a:pPr lvl="1"/>
            <a:r>
              <a:rPr lang="en-IN"/>
              <a:t>Linguistic Brain Encoding [45 min]</a:t>
            </a:r>
          </a:p>
          <a:p>
            <a:pPr lvl="1"/>
            <a:r>
              <a:rPr lang="en-IN"/>
              <a:t>Linguistic Brain Decoding [30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2</a:t>
            </a:fld>
            <a:endParaRPr lang="en-US" dirty="0"/>
          </a:p>
        </p:txBody>
      </p:sp>
    </p:spTree>
    <p:extLst>
      <p:ext uri="{BB962C8B-B14F-4D97-AF65-F5344CB8AC3E}">
        <p14:creationId xmlns:p14="http://schemas.microsoft.com/office/powerpoint/2010/main" val="306047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a:latin typeface="Helvetica Neue" panose="020B0604020202020204"/>
              </a:rPr>
              <a:t>Encoding:</a:t>
            </a:r>
            <a:r>
              <a:rPr lang="en" sz="2800" b="1">
                <a:latin typeface="Helvetica Neue" panose="020B0604020202020204"/>
              </a:rPr>
              <a:t> training and evaluation</a:t>
            </a:r>
            <a:endParaRPr sz="2800" b="1">
              <a:latin typeface="Helvetica Neue" panose="020B0604020202020204"/>
            </a:endParaRPr>
          </a:p>
        </p:txBody>
      </p:sp>
      <p:sp>
        <p:nvSpPr>
          <p:cNvPr id="419" name="Google Shape;419;p46"/>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20</a:t>
            </a:fld>
            <a:endParaRPr/>
          </a:p>
        </p:txBody>
      </p:sp>
      <p:pic>
        <p:nvPicPr>
          <p:cNvPr id="420" name="Google Shape;420;p46"/>
          <p:cNvPicPr preferRelativeResize="0"/>
          <p:nvPr/>
        </p:nvPicPr>
        <p:blipFill rotWithShape="1">
          <a:blip r:embed="rId3">
            <a:alphaModFix/>
          </a:blip>
          <a:srcRect l="46230" t="65186" r="27800" b="9353"/>
          <a:stretch/>
        </p:blipFill>
        <p:spPr>
          <a:xfrm>
            <a:off x="1307561" y="2151034"/>
            <a:ext cx="2558915" cy="871567"/>
          </a:xfrm>
          <a:prstGeom prst="rect">
            <a:avLst/>
          </a:prstGeom>
          <a:noFill/>
          <a:ln>
            <a:noFill/>
          </a:ln>
        </p:spPr>
      </p:pic>
      <p:grpSp>
        <p:nvGrpSpPr>
          <p:cNvPr id="421" name="Google Shape;421;p46"/>
          <p:cNvGrpSpPr/>
          <p:nvPr/>
        </p:nvGrpSpPr>
        <p:grpSpPr>
          <a:xfrm>
            <a:off x="4546833" y="1577907"/>
            <a:ext cx="6567600" cy="1014400"/>
            <a:chOff x="3410125" y="1183430"/>
            <a:chExt cx="4925700" cy="760800"/>
          </a:xfrm>
        </p:grpSpPr>
        <p:sp>
          <p:nvSpPr>
            <p:cNvPr id="422" name="Google Shape;422;p46"/>
            <p:cNvSpPr txBox="1"/>
            <p:nvPr/>
          </p:nvSpPr>
          <p:spPr>
            <a:xfrm>
              <a:off x="3410125" y="1183430"/>
              <a:ext cx="4925700" cy="7608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latin typeface="Calibri"/>
                  <a:ea typeface="Calibri"/>
                  <a:cs typeface="Calibri"/>
                  <a:sym typeface="Calibri"/>
                </a:rPr>
                <a:t>function      often modeled as linear </a:t>
              </a:r>
              <a:endParaRPr sz="2400">
                <a:latin typeface="Calibri"/>
                <a:ea typeface="Calibri"/>
                <a:cs typeface="Calibri"/>
                <a:sym typeface="Calibri"/>
              </a:endParaRPr>
            </a:p>
            <a:p>
              <a:pPr>
                <a:lnSpc>
                  <a:spcPct val="115000"/>
                </a:lnSpc>
              </a:pPr>
              <a:r>
                <a:rPr lang="en" sz="1333">
                  <a:solidFill>
                    <a:srgbClr val="666666"/>
                  </a:solidFill>
                  <a:latin typeface="Calibri"/>
                  <a:ea typeface="Calibri"/>
                  <a:cs typeface="Calibri"/>
                  <a:sym typeface="Calibri"/>
                </a:rPr>
                <a:t>                                                              [Mitchell et al. 2008, Nishimoto et al., 2011; </a:t>
              </a:r>
              <a:endParaRPr sz="1333">
                <a:solidFill>
                  <a:srgbClr val="666666"/>
                </a:solidFill>
                <a:latin typeface="Calibri"/>
                <a:ea typeface="Calibri"/>
                <a:cs typeface="Calibri"/>
                <a:sym typeface="Calibri"/>
              </a:endParaRPr>
            </a:p>
            <a:p>
              <a:pPr>
                <a:lnSpc>
                  <a:spcPct val="115000"/>
                </a:lnSpc>
              </a:pPr>
              <a:r>
                <a:rPr lang="en" sz="1333">
                  <a:solidFill>
                    <a:srgbClr val="666666"/>
                  </a:solidFill>
                  <a:latin typeface="Calibri"/>
                  <a:ea typeface="Calibri"/>
                  <a:cs typeface="Calibri"/>
                  <a:sym typeface="Calibri"/>
                </a:rPr>
                <a:t>                                                               Sudre et al., 2012; Wehbe et al., 2014]</a:t>
              </a:r>
              <a:endParaRPr sz="1333">
                <a:solidFill>
                  <a:srgbClr val="666666"/>
                </a:solidFill>
                <a:latin typeface="Calibri"/>
                <a:ea typeface="Calibri"/>
                <a:cs typeface="Calibri"/>
                <a:sym typeface="Calibri"/>
              </a:endParaRPr>
            </a:p>
          </p:txBody>
        </p:sp>
        <p:pic>
          <p:nvPicPr>
            <p:cNvPr id="423" name="Google Shape;423;p46"/>
            <p:cNvPicPr preferRelativeResize="0"/>
            <p:nvPr/>
          </p:nvPicPr>
          <p:blipFill rotWithShape="1">
            <a:blip r:embed="rId3">
              <a:alphaModFix/>
            </a:blip>
            <a:srcRect l="47532" t="74446" r="50518" b="13282"/>
            <a:stretch/>
          </p:blipFill>
          <p:spPr>
            <a:xfrm>
              <a:off x="4309609" y="1345750"/>
              <a:ext cx="120150" cy="262800"/>
            </a:xfrm>
            <a:prstGeom prst="rect">
              <a:avLst/>
            </a:prstGeom>
            <a:noFill/>
            <a:ln>
              <a:noFill/>
            </a:ln>
          </p:spPr>
        </p:pic>
      </p:grpSp>
      <p:sp>
        <p:nvSpPr>
          <p:cNvPr id="424" name="Google Shape;424;p46"/>
          <p:cNvSpPr/>
          <p:nvPr/>
        </p:nvSpPr>
        <p:spPr>
          <a:xfrm>
            <a:off x="2768500" y="2045933"/>
            <a:ext cx="1193200" cy="1976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425" name="Google Shape;425;p46"/>
          <p:cNvSpPr txBox="1">
            <a:spLocks noGrp="1"/>
          </p:cNvSpPr>
          <p:nvPr>
            <p:ph type="body" idx="4294967295"/>
          </p:nvPr>
        </p:nvSpPr>
        <p:spPr>
          <a:xfrm>
            <a:off x="153615" y="6199982"/>
            <a:ext cx="5592529" cy="19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4"/>
              </a:rPr>
              <a:t>Ivanova, Anna A., Martin Schrimpf, Stefano Anzellotti, Noga Zaslavsky, Evelina Fedorenko, and Leyla Isik. "Is it that simple? Linear mapping models in cognitive neuroscience." bioRxiv (2021).</a:t>
            </a:r>
            <a:endParaRPr/>
          </a:p>
        </p:txBody>
      </p:sp>
      <p:grpSp>
        <p:nvGrpSpPr>
          <p:cNvPr id="426" name="Google Shape;426;p46"/>
          <p:cNvGrpSpPr/>
          <p:nvPr/>
        </p:nvGrpSpPr>
        <p:grpSpPr>
          <a:xfrm>
            <a:off x="4546843" y="2747283"/>
            <a:ext cx="6400212" cy="3630299"/>
            <a:chOff x="3410133" y="2060462"/>
            <a:chExt cx="4800159" cy="2722724"/>
          </a:xfrm>
        </p:grpSpPr>
        <p:pic>
          <p:nvPicPr>
            <p:cNvPr id="427" name="Google Shape;427;p46"/>
            <p:cNvPicPr preferRelativeResize="0"/>
            <p:nvPr/>
          </p:nvPicPr>
          <p:blipFill>
            <a:blip r:embed="rId5">
              <a:alphaModFix/>
            </a:blip>
            <a:stretch>
              <a:fillRect/>
            </a:stretch>
          </p:blipFill>
          <p:spPr>
            <a:xfrm>
              <a:off x="5329225" y="2060462"/>
              <a:ext cx="2881067" cy="2722724"/>
            </a:xfrm>
            <a:prstGeom prst="rect">
              <a:avLst/>
            </a:prstGeom>
            <a:noFill/>
            <a:ln>
              <a:noFill/>
            </a:ln>
          </p:spPr>
        </p:pic>
        <p:grpSp>
          <p:nvGrpSpPr>
            <p:cNvPr id="428" name="Google Shape;428;p46"/>
            <p:cNvGrpSpPr/>
            <p:nvPr/>
          </p:nvGrpSpPr>
          <p:grpSpPr>
            <a:xfrm>
              <a:off x="3410133" y="2413350"/>
              <a:ext cx="2083562" cy="738634"/>
              <a:chOff x="3410133" y="2413350"/>
              <a:chExt cx="2083562" cy="738634"/>
            </a:xfrm>
          </p:grpSpPr>
          <p:sp>
            <p:nvSpPr>
              <p:cNvPr id="429" name="Google Shape;429;p46"/>
              <p:cNvSpPr txBox="1"/>
              <p:nvPr/>
            </p:nvSpPr>
            <p:spPr>
              <a:xfrm>
                <a:off x="3410133" y="2413350"/>
                <a:ext cx="2083562"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Considerations for</a:t>
                </a:r>
                <a:endParaRPr sz="2400">
                  <a:latin typeface="Calibri"/>
                  <a:ea typeface="Calibri"/>
                  <a:cs typeface="Calibri"/>
                  <a:sym typeface="Calibri"/>
                </a:endParaRPr>
              </a:p>
              <a:p>
                <a:r>
                  <a:rPr lang="en" sz="2400">
                    <a:latin typeface="Calibri"/>
                    <a:ea typeface="Calibri"/>
                    <a:cs typeface="Calibri"/>
                    <a:sym typeface="Calibri"/>
                  </a:rPr>
                  <a:t>Linear vs non-linear </a:t>
                </a:r>
                <a:endParaRPr sz="2400">
                  <a:latin typeface="Calibri"/>
                  <a:ea typeface="Calibri"/>
                  <a:cs typeface="Calibri"/>
                  <a:sym typeface="Calibri"/>
                </a:endParaRPr>
              </a:p>
            </p:txBody>
          </p:sp>
          <p:pic>
            <p:nvPicPr>
              <p:cNvPr id="430" name="Google Shape;430;p46"/>
              <p:cNvPicPr preferRelativeResize="0"/>
              <p:nvPr/>
            </p:nvPicPr>
            <p:blipFill rotWithShape="1">
              <a:blip r:embed="rId3">
                <a:alphaModFix/>
              </a:blip>
              <a:srcRect l="47532" t="74446" r="50518" b="13282"/>
              <a:stretch/>
            </p:blipFill>
            <p:spPr>
              <a:xfrm>
                <a:off x="5209074" y="2516450"/>
                <a:ext cx="120150" cy="262800"/>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7"/>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a:latin typeface="Helvetica Neue" panose="020B0604020202020204"/>
              </a:rPr>
              <a:t>Encoding:</a:t>
            </a:r>
            <a:r>
              <a:rPr lang="en" sz="2800" b="1">
                <a:latin typeface="Helvetica Neue" panose="020B0604020202020204"/>
              </a:rPr>
              <a:t> training and evaluation</a:t>
            </a:r>
            <a:endParaRPr sz="2800" b="1">
              <a:latin typeface="Helvetica Neue" panose="020B0604020202020204"/>
            </a:endParaRPr>
          </a:p>
        </p:txBody>
      </p:sp>
      <p:sp>
        <p:nvSpPr>
          <p:cNvPr id="436" name="Google Shape;436;p47"/>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21</a:t>
            </a:fld>
            <a:endParaRPr/>
          </a:p>
        </p:txBody>
      </p:sp>
      <p:pic>
        <p:nvPicPr>
          <p:cNvPr id="437" name="Google Shape;437;p47"/>
          <p:cNvPicPr preferRelativeResize="0"/>
          <p:nvPr/>
        </p:nvPicPr>
        <p:blipFill rotWithShape="1">
          <a:blip r:embed="rId3">
            <a:alphaModFix/>
          </a:blip>
          <a:srcRect l="46230" t="65186" r="27800" b="9353"/>
          <a:stretch/>
        </p:blipFill>
        <p:spPr>
          <a:xfrm>
            <a:off x="1307561" y="2151034"/>
            <a:ext cx="2558915" cy="871567"/>
          </a:xfrm>
          <a:prstGeom prst="rect">
            <a:avLst/>
          </a:prstGeom>
          <a:noFill/>
          <a:ln>
            <a:noFill/>
          </a:ln>
        </p:spPr>
      </p:pic>
      <p:grpSp>
        <p:nvGrpSpPr>
          <p:cNvPr id="438" name="Google Shape;438;p47"/>
          <p:cNvGrpSpPr/>
          <p:nvPr/>
        </p:nvGrpSpPr>
        <p:grpSpPr>
          <a:xfrm>
            <a:off x="4546833" y="1577907"/>
            <a:ext cx="6567600" cy="1014400"/>
            <a:chOff x="3410125" y="1183430"/>
            <a:chExt cx="4925700" cy="760800"/>
          </a:xfrm>
        </p:grpSpPr>
        <p:sp>
          <p:nvSpPr>
            <p:cNvPr id="439" name="Google Shape;439;p47"/>
            <p:cNvSpPr txBox="1"/>
            <p:nvPr/>
          </p:nvSpPr>
          <p:spPr>
            <a:xfrm>
              <a:off x="3410125" y="1183430"/>
              <a:ext cx="4925700" cy="7608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latin typeface="Calibri"/>
                  <a:ea typeface="Calibri"/>
                  <a:cs typeface="Calibri"/>
                  <a:sym typeface="Calibri"/>
                </a:rPr>
                <a:t>function      often modeled as linear </a:t>
              </a:r>
              <a:endParaRPr sz="2400">
                <a:latin typeface="Calibri"/>
                <a:ea typeface="Calibri"/>
                <a:cs typeface="Calibri"/>
                <a:sym typeface="Calibri"/>
              </a:endParaRPr>
            </a:p>
            <a:p>
              <a:pPr>
                <a:lnSpc>
                  <a:spcPct val="115000"/>
                </a:lnSpc>
              </a:pPr>
              <a:r>
                <a:rPr lang="en" sz="1333">
                  <a:solidFill>
                    <a:srgbClr val="666666"/>
                  </a:solidFill>
                  <a:latin typeface="Calibri"/>
                  <a:ea typeface="Calibri"/>
                  <a:cs typeface="Calibri"/>
                  <a:sym typeface="Calibri"/>
                </a:rPr>
                <a:t>                                                              [Mitchell et al. 2008, Nishimoto et al., 2011; </a:t>
              </a:r>
              <a:endParaRPr sz="1333">
                <a:solidFill>
                  <a:srgbClr val="666666"/>
                </a:solidFill>
                <a:latin typeface="Calibri"/>
                <a:ea typeface="Calibri"/>
                <a:cs typeface="Calibri"/>
                <a:sym typeface="Calibri"/>
              </a:endParaRPr>
            </a:p>
            <a:p>
              <a:pPr>
                <a:lnSpc>
                  <a:spcPct val="115000"/>
                </a:lnSpc>
              </a:pPr>
              <a:r>
                <a:rPr lang="en" sz="1333">
                  <a:solidFill>
                    <a:srgbClr val="666666"/>
                  </a:solidFill>
                  <a:latin typeface="Calibri"/>
                  <a:ea typeface="Calibri"/>
                  <a:cs typeface="Calibri"/>
                  <a:sym typeface="Calibri"/>
                </a:rPr>
                <a:t>                                                               Sudre et al., 2012; Wehbe et al., 2014]</a:t>
              </a:r>
              <a:endParaRPr sz="1333">
                <a:solidFill>
                  <a:srgbClr val="666666"/>
                </a:solidFill>
                <a:latin typeface="Calibri"/>
                <a:ea typeface="Calibri"/>
                <a:cs typeface="Calibri"/>
                <a:sym typeface="Calibri"/>
              </a:endParaRPr>
            </a:p>
          </p:txBody>
        </p:sp>
        <p:pic>
          <p:nvPicPr>
            <p:cNvPr id="440" name="Google Shape;440;p47"/>
            <p:cNvPicPr preferRelativeResize="0"/>
            <p:nvPr/>
          </p:nvPicPr>
          <p:blipFill rotWithShape="1">
            <a:blip r:embed="rId3">
              <a:alphaModFix/>
            </a:blip>
            <a:srcRect l="47532" t="74446" r="50518" b="13282"/>
            <a:stretch/>
          </p:blipFill>
          <p:spPr>
            <a:xfrm>
              <a:off x="4312878" y="1345750"/>
              <a:ext cx="120150" cy="262800"/>
            </a:xfrm>
            <a:prstGeom prst="rect">
              <a:avLst/>
            </a:prstGeom>
            <a:noFill/>
            <a:ln>
              <a:noFill/>
            </a:ln>
          </p:spPr>
        </p:pic>
      </p:grpSp>
      <p:sp>
        <p:nvSpPr>
          <p:cNvPr id="441" name="Google Shape;441;p47"/>
          <p:cNvSpPr txBox="1"/>
          <p:nvPr/>
        </p:nvSpPr>
        <p:spPr>
          <a:xfrm>
            <a:off x="897800" y="3888833"/>
            <a:ext cx="10396013" cy="2294968"/>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alibri"/>
                <a:ea typeface="Calibri"/>
                <a:cs typeface="Calibri"/>
                <a:sym typeface="Calibri"/>
              </a:rPr>
              <a:t>Training:   </a:t>
            </a:r>
            <a:r>
              <a:rPr lang="en" sz="2400">
                <a:solidFill>
                  <a:schemeClr val="dk1"/>
                </a:solidFill>
                <a:latin typeface="Calibri"/>
                <a:ea typeface="Calibri"/>
                <a:cs typeface="Calibri"/>
                <a:sym typeface="Calibri"/>
              </a:rPr>
              <a:t>cross validation (CV), regularization parameter chosen via nested CV</a:t>
            </a:r>
            <a:endParaRPr sz="2400">
              <a:solidFill>
                <a:schemeClr val="dk1"/>
              </a:solidFill>
              <a:latin typeface="Calibri"/>
              <a:ea typeface="Calibri"/>
              <a:cs typeface="Calibri"/>
              <a:sym typeface="Calibri"/>
            </a:endParaRPr>
          </a:p>
          <a:p>
            <a:endParaRPr sz="2400" b="1">
              <a:solidFill>
                <a:schemeClr val="dk1"/>
              </a:solidFill>
              <a:latin typeface="Calibri"/>
              <a:ea typeface="Calibri"/>
              <a:cs typeface="Calibri"/>
              <a:sym typeface="Calibri"/>
            </a:endParaRPr>
          </a:p>
          <a:p>
            <a:pPr>
              <a:lnSpc>
                <a:spcPct val="115000"/>
              </a:lnSpc>
            </a:pPr>
            <a:r>
              <a:rPr lang="en" sz="2400" b="1">
                <a:solidFill>
                  <a:schemeClr val="dk1"/>
                </a:solidFill>
                <a:latin typeface="Calibri"/>
                <a:ea typeface="Calibri"/>
                <a:cs typeface="Calibri"/>
                <a:sym typeface="Calibri"/>
              </a:rPr>
              <a:t>Evaluation:   	</a:t>
            </a:r>
            <a:r>
              <a:rPr lang="en" sz="2400">
                <a:solidFill>
                  <a:schemeClr val="dk1"/>
                </a:solidFill>
                <a:latin typeface="Calibri"/>
                <a:ea typeface="Calibri"/>
                <a:cs typeface="Calibri"/>
                <a:sym typeface="Calibri"/>
              </a:rPr>
              <a:t>1) make predictions for heldout data</a:t>
            </a:r>
            <a:endParaRPr sz="2400">
              <a:solidFill>
                <a:schemeClr val="dk1"/>
              </a:solidFill>
              <a:latin typeface="Calibri"/>
              <a:ea typeface="Calibri"/>
              <a:cs typeface="Calibri"/>
              <a:sym typeface="Calibri"/>
            </a:endParaRPr>
          </a:p>
          <a:p>
            <a:pPr marL="1219170">
              <a:lnSpc>
                <a:spcPct val="115000"/>
              </a:lnSpc>
            </a:pPr>
            <a:r>
              <a:rPr lang="en" sz="2400">
                <a:solidFill>
                  <a:schemeClr val="dk1"/>
                </a:solidFill>
                <a:latin typeface="Calibri"/>
                <a:ea typeface="Calibri"/>
                <a:cs typeface="Calibri"/>
                <a:sym typeface="Calibri"/>
              </a:rPr>
              <a:t> 	2) compare predictions with true brain data</a:t>
            </a:r>
            <a:endParaRPr sz="2400">
              <a:solidFill>
                <a:schemeClr val="dk1"/>
              </a:solidFill>
              <a:latin typeface="Calibri"/>
              <a:ea typeface="Calibri"/>
              <a:cs typeface="Calibri"/>
              <a:sym typeface="Calibri"/>
            </a:endParaRPr>
          </a:p>
          <a:p>
            <a:pPr marL="1219170">
              <a:lnSpc>
                <a:spcPct val="115000"/>
              </a:lnSpc>
            </a:pPr>
            <a:r>
              <a:rPr lang="en" sz="2400">
                <a:solidFill>
                  <a:schemeClr val="dk1"/>
                </a:solidFill>
                <a:latin typeface="Calibri"/>
                <a:ea typeface="Calibri"/>
                <a:cs typeface="Calibri"/>
                <a:sym typeface="Calibri"/>
              </a:rPr>
              <a:t> 	3) stringent statistical testing                                                                                                     </a:t>
            </a:r>
            <a:endParaRPr sz="2400">
              <a:solidFill>
                <a:schemeClr val="dk1"/>
              </a:solidFill>
              <a:latin typeface="Calibri"/>
              <a:ea typeface="Calibri"/>
              <a:cs typeface="Calibri"/>
              <a:sym typeface="Calibri"/>
            </a:endParaRPr>
          </a:p>
        </p:txBody>
      </p:sp>
      <p:sp>
        <p:nvSpPr>
          <p:cNvPr id="442" name="Google Shape;442;p47"/>
          <p:cNvSpPr/>
          <p:nvPr/>
        </p:nvSpPr>
        <p:spPr>
          <a:xfrm>
            <a:off x="2768500" y="2045933"/>
            <a:ext cx="1193200" cy="1976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8"/>
          <p:cNvSpPr txBox="1">
            <a:spLocks noGrp="1"/>
          </p:cNvSpPr>
          <p:nvPr>
            <p:ph type="body" idx="1"/>
          </p:nvPr>
        </p:nvSpPr>
        <p:spPr>
          <a:xfrm>
            <a:off x="147633" y="2811167"/>
            <a:ext cx="11892000" cy="3484800"/>
          </a:xfrm>
          <a:prstGeom prst="rect">
            <a:avLst/>
          </a:prstGeom>
        </p:spPr>
        <p:txBody>
          <a:bodyPr spcFirstLastPara="1" vert="horz" wrap="square" lIns="91433" tIns="45700" rIns="91433" bIns="45700" rtlCol="0" anchor="t" anchorCtr="0">
            <a:normAutofit/>
          </a:bodyPr>
          <a:lstStyle/>
          <a:p>
            <a:pPr marL="0" indent="0">
              <a:buNone/>
            </a:pPr>
            <a:endParaRPr/>
          </a:p>
          <a:p>
            <a:pPr>
              <a:spcBef>
                <a:spcPts val="1333"/>
              </a:spcBef>
              <a:buChar char="●"/>
            </a:pPr>
            <a:r>
              <a:rPr lang="en"/>
              <a:t>Method:</a:t>
            </a:r>
            <a:endParaRPr/>
          </a:p>
          <a:p>
            <a:pPr lvl="1">
              <a:spcBef>
                <a:spcPts val="0"/>
              </a:spcBef>
              <a:buChar char="○"/>
            </a:pPr>
            <a:r>
              <a:rPr lang="en"/>
              <a:t>Split dataset into train, validation, and test</a:t>
            </a:r>
            <a:endParaRPr/>
          </a:p>
          <a:p>
            <a:pPr lvl="1">
              <a:spcBef>
                <a:spcPts val="1333"/>
              </a:spcBef>
              <a:buChar char="○"/>
            </a:pPr>
            <a:r>
              <a:rPr lang="en"/>
              <a:t>Employ cross-validation to select model parameters based on validation dataset</a:t>
            </a:r>
            <a:endParaRPr/>
          </a:p>
          <a:p>
            <a:pPr lvl="1">
              <a:spcBef>
                <a:spcPts val="1333"/>
              </a:spcBef>
              <a:buChar char="○"/>
            </a:pPr>
            <a:r>
              <a:rPr lang="en"/>
              <a:t>Reduce overfitting by using regularization</a:t>
            </a:r>
            <a:endParaRPr/>
          </a:p>
          <a:p>
            <a:pPr lvl="2">
              <a:spcBef>
                <a:spcPts val="1333"/>
              </a:spcBef>
              <a:spcAft>
                <a:spcPts val="1333"/>
              </a:spcAft>
              <a:buChar char="■"/>
            </a:pPr>
            <a:r>
              <a:rPr lang="en"/>
              <a:t>Ridge regularization</a:t>
            </a:r>
            <a:endParaRPr/>
          </a:p>
        </p:txBody>
      </p:sp>
      <p:sp>
        <p:nvSpPr>
          <p:cNvPr id="448" name="Google Shape;448;p48"/>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a:latin typeface="Helvetica Neue" panose="020B0604020202020204"/>
              </a:rPr>
              <a:t>Encoding: training </a:t>
            </a:r>
            <a:r>
              <a:rPr lang="en" sz="2800" b="1">
                <a:latin typeface="Helvetica Neue" panose="020B0604020202020204"/>
              </a:rPr>
              <a:t>setup</a:t>
            </a:r>
            <a:endParaRPr sz="2800">
              <a:latin typeface="Helvetica Neue" panose="020B0604020202020204"/>
            </a:endParaRPr>
          </a:p>
        </p:txBody>
      </p:sp>
      <p:sp>
        <p:nvSpPr>
          <p:cNvPr id="449" name="Google Shape;449;p48"/>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22</a:t>
            </a:fld>
            <a:endParaRPr/>
          </a:p>
        </p:txBody>
      </p:sp>
      <p:grpSp>
        <p:nvGrpSpPr>
          <p:cNvPr id="450" name="Google Shape;450;p48"/>
          <p:cNvGrpSpPr/>
          <p:nvPr/>
        </p:nvGrpSpPr>
        <p:grpSpPr>
          <a:xfrm>
            <a:off x="6983100" y="1551968"/>
            <a:ext cx="4894400" cy="1544481"/>
            <a:chOff x="4685875" y="1769175"/>
            <a:chExt cx="3670800" cy="1158361"/>
          </a:xfrm>
        </p:grpSpPr>
        <p:grpSp>
          <p:nvGrpSpPr>
            <p:cNvPr id="451" name="Google Shape;451;p48"/>
            <p:cNvGrpSpPr/>
            <p:nvPr/>
          </p:nvGrpSpPr>
          <p:grpSpPr>
            <a:xfrm>
              <a:off x="4685875" y="1769186"/>
              <a:ext cx="3670800" cy="1158350"/>
              <a:chOff x="5473200" y="3114436"/>
              <a:chExt cx="3670800" cy="1158350"/>
            </a:xfrm>
          </p:grpSpPr>
          <p:grpSp>
            <p:nvGrpSpPr>
              <p:cNvPr id="452" name="Google Shape;452;p48"/>
              <p:cNvGrpSpPr/>
              <p:nvPr/>
            </p:nvGrpSpPr>
            <p:grpSpPr>
              <a:xfrm>
                <a:off x="5526960" y="3114436"/>
                <a:ext cx="2203291" cy="758922"/>
                <a:chOff x="4320801" y="2487713"/>
                <a:chExt cx="1897753" cy="653680"/>
              </a:xfrm>
            </p:grpSpPr>
            <p:pic>
              <p:nvPicPr>
                <p:cNvPr id="453" name="Google Shape;453;p48"/>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454" name="Google Shape;454;p48"/>
                <p:cNvPicPr preferRelativeResize="0"/>
                <p:nvPr/>
              </p:nvPicPr>
              <p:blipFill rotWithShape="1">
                <a:blip r:embed="rId3">
                  <a:alphaModFix/>
                </a:blip>
                <a:srcRect l="62574" t="65186" r="27799" b="9353"/>
                <a:stretch/>
              </p:blipFill>
              <p:spPr>
                <a:xfrm flipH="1">
                  <a:off x="5507179" y="2487713"/>
                  <a:ext cx="711375" cy="653675"/>
                </a:xfrm>
                <a:prstGeom prst="rect">
                  <a:avLst/>
                </a:prstGeom>
                <a:noFill/>
                <a:ln>
                  <a:noFill/>
                </a:ln>
              </p:spPr>
            </p:pic>
          </p:grpSp>
          <p:pic>
            <p:nvPicPr>
              <p:cNvPr id="455" name="Google Shape;455;p48"/>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456" name="Google Shape;456;p48"/>
              <p:cNvSpPr/>
              <p:nvPr/>
            </p:nvSpPr>
            <p:spPr>
              <a:xfrm>
                <a:off x="7404700" y="3383000"/>
                <a:ext cx="45000" cy="52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457" name="Google Shape;457;p48"/>
              <p:cNvSpPr txBox="1"/>
              <p:nvPr/>
            </p:nvSpPr>
            <p:spPr>
              <a:xfrm>
                <a:off x="5473200" y="3749500"/>
                <a:ext cx="3670800" cy="523286"/>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458" name="Google Shape;458;p48"/>
              <p:cNvPicPr preferRelativeResize="0"/>
              <p:nvPr/>
            </p:nvPicPr>
            <p:blipFill rotWithShape="1">
              <a:blip r:embed="rId3">
                <a:alphaModFix/>
              </a:blip>
              <a:srcRect l="47532" t="74446" r="50518" b="13282"/>
              <a:stretch/>
            </p:blipFill>
            <p:spPr>
              <a:xfrm>
                <a:off x="6542248" y="3828736"/>
                <a:ext cx="120150" cy="262800"/>
              </a:xfrm>
              <a:prstGeom prst="rect">
                <a:avLst/>
              </a:prstGeom>
              <a:noFill/>
              <a:ln>
                <a:noFill/>
              </a:ln>
            </p:spPr>
          </p:pic>
        </p:grpSp>
        <p:sp>
          <p:nvSpPr>
            <p:cNvPr id="459" name="Google Shape;459;p48"/>
            <p:cNvSpPr/>
            <p:nvPr/>
          </p:nvSpPr>
          <p:spPr>
            <a:xfrm>
              <a:off x="6090025" y="1769175"/>
              <a:ext cx="894900" cy="1170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nvGrpSpPr>
          <p:cNvPr id="460" name="Google Shape;460;p48"/>
          <p:cNvGrpSpPr/>
          <p:nvPr/>
        </p:nvGrpSpPr>
        <p:grpSpPr>
          <a:xfrm>
            <a:off x="6945734" y="504101"/>
            <a:ext cx="3124367" cy="1077361"/>
            <a:chOff x="4657850" y="983275"/>
            <a:chExt cx="2343275" cy="808021"/>
          </a:xfrm>
        </p:grpSpPr>
        <p:grpSp>
          <p:nvGrpSpPr>
            <p:cNvPr id="461" name="Google Shape;461;p48"/>
            <p:cNvGrpSpPr/>
            <p:nvPr/>
          </p:nvGrpSpPr>
          <p:grpSpPr>
            <a:xfrm>
              <a:off x="4657850" y="983275"/>
              <a:ext cx="2290341" cy="808021"/>
              <a:chOff x="5445175" y="2328525"/>
              <a:chExt cx="2290341" cy="808021"/>
            </a:xfrm>
          </p:grpSpPr>
          <p:sp>
            <p:nvSpPr>
              <p:cNvPr id="462" name="Google Shape;462;p48"/>
              <p:cNvSpPr txBox="1"/>
              <p:nvPr/>
            </p:nvSpPr>
            <p:spPr>
              <a:xfrm>
                <a:off x="5445175" y="2328525"/>
                <a:ext cx="14493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463" name="Google Shape;463;p48"/>
              <p:cNvGrpSpPr/>
              <p:nvPr/>
            </p:nvGrpSpPr>
            <p:grpSpPr>
              <a:xfrm>
                <a:off x="5532225" y="2377624"/>
                <a:ext cx="2203291" cy="758922"/>
                <a:chOff x="4320801" y="2487713"/>
                <a:chExt cx="1897753" cy="653680"/>
              </a:xfrm>
            </p:grpSpPr>
            <p:pic>
              <p:nvPicPr>
                <p:cNvPr id="464" name="Google Shape;464;p48"/>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465" name="Google Shape;465;p48"/>
                <p:cNvPicPr preferRelativeResize="0"/>
                <p:nvPr/>
              </p:nvPicPr>
              <p:blipFill rotWithShape="1">
                <a:blip r:embed="rId3">
                  <a:alphaModFix/>
                </a:blip>
                <a:srcRect l="62574" t="65186" r="27799" b="9353"/>
                <a:stretch/>
              </p:blipFill>
              <p:spPr>
                <a:xfrm flipH="1">
                  <a:off x="5507179" y="2487713"/>
                  <a:ext cx="711375" cy="653675"/>
                </a:xfrm>
                <a:prstGeom prst="rect">
                  <a:avLst/>
                </a:prstGeom>
                <a:noFill/>
                <a:ln>
                  <a:noFill/>
                </a:ln>
              </p:spPr>
            </p:pic>
          </p:grpSp>
          <p:pic>
            <p:nvPicPr>
              <p:cNvPr id="466" name="Google Shape;466;p48"/>
              <p:cNvPicPr preferRelativeResize="0"/>
              <p:nvPr/>
            </p:nvPicPr>
            <p:blipFill rotWithShape="1">
              <a:blip r:embed="rId3">
                <a:alphaModFix/>
              </a:blip>
              <a:srcRect l="47532" t="74446" r="50518" b="13282"/>
              <a:stretch/>
            </p:blipFill>
            <p:spPr>
              <a:xfrm>
                <a:off x="6604014" y="2403429"/>
                <a:ext cx="120150" cy="262800"/>
              </a:xfrm>
              <a:prstGeom prst="rect">
                <a:avLst/>
              </a:prstGeom>
              <a:noFill/>
              <a:ln>
                <a:noFill/>
              </a:ln>
            </p:spPr>
          </p:pic>
        </p:grpSp>
        <p:sp>
          <p:nvSpPr>
            <p:cNvPr id="467" name="Google Shape;467;p48"/>
            <p:cNvSpPr/>
            <p:nvPr/>
          </p:nvSpPr>
          <p:spPr>
            <a:xfrm>
              <a:off x="6073825" y="983275"/>
              <a:ext cx="9273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468" name="Google Shape;468;p48"/>
          <p:cNvSpPr txBox="1"/>
          <p:nvPr/>
        </p:nvSpPr>
        <p:spPr>
          <a:xfrm>
            <a:off x="121695" y="1337700"/>
            <a:ext cx="6742400" cy="1717353"/>
          </a:xfrm>
          <a:prstGeom prst="rect">
            <a:avLst/>
          </a:prstGeom>
          <a:noFill/>
          <a:ln>
            <a:noFill/>
          </a:ln>
        </p:spPr>
        <p:txBody>
          <a:bodyPr spcFirstLastPara="1" wrap="square" lIns="121900" tIns="121900" rIns="121900" bIns="121900" anchor="t" anchorCtr="0">
            <a:spAutoFit/>
          </a:bodyPr>
          <a:lstStyle/>
          <a:p>
            <a:pPr marL="609585" indent="-423323">
              <a:lnSpc>
                <a:spcPct val="90000"/>
              </a:lnSpc>
              <a:spcBef>
                <a:spcPts val="1067"/>
              </a:spcBef>
              <a:spcAft>
                <a:spcPts val="1333"/>
              </a:spcAft>
              <a:buClr>
                <a:schemeClr val="dk1"/>
              </a:buClr>
              <a:buSzPts val="1400"/>
              <a:buChar char="●"/>
            </a:pPr>
            <a:r>
              <a:rPr lang="en" sz="2800">
                <a:solidFill>
                  <a:schemeClr val="dk1"/>
                </a:solidFill>
                <a:latin typeface="Calibri"/>
                <a:ea typeface="Calibri"/>
                <a:cs typeface="Calibri"/>
                <a:sym typeface="Calibri"/>
              </a:rPr>
              <a:t>Goal: find a mapping from stimulus representation to brain data that </a:t>
            </a:r>
            <a:r>
              <a:rPr lang="en" sz="2800" b="1">
                <a:solidFill>
                  <a:schemeClr val="dk1"/>
                </a:solidFill>
                <a:latin typeface="Calibri"/>
                <a:ea typeface="Calibri"/>
                <a:cs typeface="Calibri"/>
                <a:sym typeface="Calibri"/>
              </a:rPr>
              <a:t>generalizes</a:t>
            </a:r>
            <a:r>
              <a:rPr lang="en" sz="2800">
                <a:solidFill>
                  <a:schemeClr val="dk1"/>
                </a:solidFill>
                <a:latin typeface="Calibri"/>
                <a:ea typeface="Calibri"/>
                <a:cs typeface="Calibri"/>
                <a:sym typeface="Calibri"/>
              </a:rPr>
              <a:t> to new brain data </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spcAft>
                <a:spcPts val="1333"/>
              </a:spcAft>
              <a:buSzPts val="2100"/>
              <a:buFont typeface="Calibri"/>
              <a:buChar char="•"/>
            </a:pPr>
            <a:r>
              <a:rPr lang="en"/>
              <a:t>Independent model per participant</a:t>
            </a:r>
            <a:endParaRPr/>
          </a:p>
        </p:txBody>
      </p:sp>
      <p:sp>
        <p:nvSpPr>
          <p:cNvPr id="474" name="Google Shape;474;p49"/>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a:latin typeface="Helvetica Neue" panose="020B0604020202020204"/>
              </a:rPr>
              <a:t>Encoding: training </a:t>
            </a:r>
            <a:r>
              <a:rPr lang="en" sz="2800" b="1">
                <a:latin typeface="Helvetica Neue" panose="020B0604020202020204"/>
              </a:rPr>
              <a:t>independent </a:t>
            </a:r>
            <a:r>
              <a:rPr lang="en" sz="2800">
                <a:latin typeface="Helvetica Neue" panose="020B0604020202020204"/>
              </a:rPr>
              <a:t>models</a:t>
            </a:r>
            <a:endParaRPr sz="2800">
              <a:latin typeface="Helvetica Neue" panose="020B0604020202020204"/>
            </a:endParaRPr>
          </a:p>
        </p:txBody>
      </p:sp>
      <p:sp>
        <p:nvSpPr>
          <p:cNvPr id="475" name="Google Shape;475;p49"/>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23</a:t>
            </a:fld>
            <a:endParaRPr/>
          </a:p>
        </p:txBody>
      </p:sp>
      <p:grpSp>
        <p:nvGrpSpPr>
          <p:cNvPr id="476" name="Google Shape;476;p49"/>
          <p:cNvGrpSpPr/>
          <p:nvPr/>
        </p:nvGrpSpPr>
        <p:grpSpPr>
          <a:xfrm>
            <a:off x="879895" y="1775343"/>
            <a:ext cx="10589205" cy="1471324"/>
            <a:chOff x="659921" y="1331507"/>
            <a:chExt cx="7941904" cy="1103493"/>
          </a:xfrm>
        </p:grpSpPr>
        <p:grpSp>
          <p:nvGrpSpPr>
            <p:cNvPr id="477" name="Google Shape;477;p49"/>
            <p:cNvGrpSpPr/>
            <p:nvPr/>
          </p:nvGrpSpPr>
          <p:grpSpPr>
            <a:xfrm>
              <a:off x="659921" y="1331507"/>
              <a:ext cx="1990504" cy="1048393"/>
              <a:chOff x="951746" y="1348632"/>
              <a:chExt cx="1990504" cy="1048393"/>
            </a:xfrm>
          </p:grpSpPr>
          <p:sp>
            <p:nvSpPr>
              <p:cNvPr id="478" name="Google Shape;478;p49"/>
              <p:cNvSpPr txBox="1"/>
              <p:nvPr/>
            </p:nvSpPr>
            <p:spPr>
              <a:xfrm>
                <a:off x="1758525" y="1348632"/>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a:t>
                </a:r>
                <a:endParaRPr sz="2400" b="1">
                  <a:latin typeface="Calibri"/>
                  <a:ea typeface="Calibri"/>
                  <a:cs typeface="Calibri"/>
                  <a:sym typeface="Calibri"/>
                </a:endParaRPr>
              </a:p>
            </p:txBody>
          </p:sp>
          <p:grpSp>
            <p:nvGrpSpPr>
              <p:cNvPr id="479" name="Google Shape;479;p49"/>
              <p:cNvGrpSpPr/>
              <p:nvPr/>
            </p:nvGrpSpPr>
            <p:grpSpPr>
              <a:xfrm>
                <a:off x="951746" y="1664525"/>
                <a:ext cx="1990504" cy="732500"/>
                <a:chOff x="951746" y="1664525"/>
                <a:chExt cx="1990504" cy="732500"/>
              </a:xfrm>
            </p:grpSpPr>
            <p:pic>
              <p:nvPicPr>
                <p:cNvPr id="480" name="Google Shape;480;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481" name="Google Shape;481;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482" name="Google Shape;482;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sp>
          <p:nvSpPr>
            <p:cNvPr id="483" name="Google Shape;483;p49"/>
            <p:cNvSpPr txBox="1"/>
            <p:nvPr/>
          </p:nvSpPr>
          <p:spPr>
            <a:xfrm>
              <a:off x="5658975" y="1444975"/>
              <a:ext cx="6156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nvGrpSpPr>
            <p:cNvPr id="484" name="Google Shape;484;p49"/>
            <p:cNvGrpSpPr/>
            <p:nvPr/>
          </p:nvGrpSpPr>
          <p:grpSpPr>
            <a:xfrm>
              <a:off x="3147571" y="1350127"/>
              <a:ext cx="1990504" cy="1084873"/>
              <a:chOff x="3576746" y="1390152"/>
              <a:chExt cx="1990504" cy="1084873"/>
            </a:xfrm>
          </p:grpSpPr>
          <p:sp>
            <p:nvSpPr>
              <p:cNvPr id="485" name="Google Shape;485;p49"/>
              <p:cNvSpPr txBox="1"/>
              <p:nvPr/>
            </p:nvSpPr>
            <p:spPr>
              <a:xfrm>
                <a:off x="4383525" y="1390152"/>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P2</a:t>
                </a:r>
                <a:endParaRPr sz="2400" b="1">
                  <a:latin typeface="Calibri"/>
                  <a:ea typeface="Calibri"/>
                  <a:cs typeface="Calibri"/>
                  <a:sym typeface="Calibri"/>
                </a:endParaRPr>
              </a:p>
            </p:txBody>
          </p:sp>
          <p:grpSp>
            <p:nvGrpSpPr>
              <p:cNvPr id="486" name="Google Shape;486;p49"/>
              <p:cNvGrpSpPr/>
              <p:nvPr/>
            </p:nvGrpSpPr>
            <p:grpSpPr>
              <a:xfrm>
                <a:off x="3576746" y="1742525"/>
                <a:ext cx="1990504" cy="732500"/>
                <a:chOff x="951746" y="1664525"/>
                <a:chExt cx="1990504" cy="732500"/>
              </a:xfrm>
            </p:grpSpPr>
            <p:pic>
              <p:nvPicPr>
                <p:cNvPr id="487" name="Google Shape;487;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488" name="Google Shape;488;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489" name="Google Shape;489;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490" name="Google Shape;490;p49"/>
              <p:cNvSpPr/>
              <p:nvPr/>
            </p:nvSpPr>
            <p:spPr>
              <a:xfrm>
                <a:off x="5024100" y="2048750"/>
                <a:ext cx="51600" cy="573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91" name="Google Shape;491;p49"/>
            <p:cNvGrpSpPr/>
            <p:nvPr/>
          </p:nvGrpSpPr>
          <p:grpSpPr>
            <a:xfrm>
              <a:off x="6611321" y="1357426"/>
              <a:ext cx="1990504" cy="1077574"/>
              <a:chOff x="6748646" y="1448214"/>
              <a:chExt cx="1990504" cy="1077574"/>
            </a:xfrm>
          </p:grpSpPr>
          <p:sp>
            <p:nvSpPr>
              <p:cNvPr id="492" name="Google Shape;492;p49"/>
              <p:cNvSpPr txBox="1"/>
              <p:nvPr/>
            </p:nvSpPr>
            <p:spPr>
              <a:xfrm>
                <a:off x="7555425" y="1448214"/>
                <a:ext cx="5439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PN</a:t>
                </a:r>
                <a:endParaRPr sz="2400" b="1">
                  <a:latin typeface="Calibri"/>
                  <a:ea typeface="Calibri"/>
                  <a:cs typeface="Calibri"/>
                  <a:sym typeface="Calibri"/>
                </a:endParaRPr>
              </a:p>
            </p:txBody>
          </p:sp>
          <p:grpSp>
            <p:nvGrpSpPr>
              <p:cNvPr id="493" name="Google Shape;493;p49"/>
              <p:cNvGrpSpPr/>
              <p:nvPr/>
            </p:nvGrpSpPr>
            <p:grpSpPr>
              <a:xfrm>
                <a:off x="6748646" y="1793288"/>
                <a:ext cx="1990504" cy="732500"/>
                <a:chOff x="951746" y="1664525"/>
                <a:chExt cx="1990504" cy="732500"/>
              </a:xfrm>
            </p:grpSpPr>
            <p:pic>
              <p:nvPicPr>
                <p:cNvPr id="494" name="Google Shape;494;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495" name="Google Shape;495;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496" name="Google Shape;496;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497" name="Google Shape;497;p49"/>
              <p:cNvSpPr/>
              <p:nvPr/>
            </p:nvSpPr>
            <p:spPr>
              <a:xfrm>
                <a:off x="8187600" y="2106050"/>
                <a:ext cx="51600" cy="57300"/>
              </a:xfrm>
              <a:prstGeom prst="rect">
                <a:avLst/>
              </a:prstGeom>
              <a:solidFill>
                <a:srgbClr val="FFFF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498" name="Google Shape;498;p49"/>
          <p:cNvGrpSpPr/>
          <p:nvPr/>
        </p:nvGrpSpPr>
        <p:grpSpPr>
          <a:xfrm>
            <a:off x="930528" y="4517111"/>
            <a:ext cx="10422939" cy="1483823"/>
            <a:chOff x="697896" y="3387833"/>
            <a:chExt cx="7817204" cy="1112867"/>
          </a:xfrm>
        </p:grpSpPr>
        <p:grpSp>
          <p:nvGrpSpPr>
            <p:cNvPr id="499" name="Google Shape;499;p49"/>
            <p:cNvGrpSpPr/>
            <p:nvPr/>
          </p:nvGrpSpPr>
          <p:grpSpPr>
            <a:xfrm>
              <a:off x="697896" y="3387833"/>
              <a:ext cx="1990504" cy="1112867"/>
              <a:chOff x="951746" y="1284158"/>
              <a:chExt cx="1990504" cy="1112867"/>
            </a:xfrm>
          </p:grpSpPr>
          <p:sp>
            <p:nvSpPr>
              <p:cNvPr id="500" name="Google Shape;500;p49"/>
              <p:cNvSpPr txBox="1"/>
              <p:nvPr/>
            </p:nvSpPr>
            <p:spPr>
              <a:xfrm>
                <a:off x="1533657" y="1284158"/>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v1</a:t>
                </a:r>
                <a:endParaRPr sz="2400" b="1">
                  <a:latin typeface="Calibri"/>
                  <a:ea typeface="Calibri"/>
                  <a:cs typeface="Calibri"/>
                  <a:sym typeface="Calibri"/>
                </a:endParaRPr>
              </a:p>
            </p:txBody>
          </p:sp>
          <p:grpSp>
            <p:nvGrpSpPr>
              <p:cNvPr id="501" name="Google Shape;501;p49"/>
              <p:cNvGrpSpPr/>
              <p:nvPr/>
            </p:nvGrpSpPr>
            <p:grpSpPr>
              <a:xfrm>
                <a:off x="951746" y="1664525"/>
                <a:ext cx="1990504" cy="732500"/>
                <a:chOff x="951746" y="1664525"/>
                <a:chExt cx="1990504" cy="732500"/>
              </a:xfrm>
            </p:grpSpPr>
            <p:pic>
              <p:nvPicPr>
                <p:cNvPr id="502" name="Google Shape;502;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03" name="Google Shape;503;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04" name="Google Shape;504;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05" name="Google Shape;505;p49"/>
            <p:cNvGrpSpPr/>
            <p:nvPr/>
          </p:nvGrpSpPr>
          <p:grpSpPr>
            <a:xfrm>
              <a:off x="3104846" y="3388305"/>
              <a:ext cx="1990504" cy="1112395"/>
              <a:chOff x="951746" y="1284630"/>
              <a:chExt cx="1990504" cy="1112395"/>
            </a:xfrm>
          </p:grpSpPr>
          <p:sp>
            <p:nvSpPr>
              <p:cNvPr id="506" name="Google Shape;506;p49"/>
              <p:cNvSpPr txBox="1"/>
              <p:nvPr/>
            </p:nvSpPr>
            <p:spPr>
              <a:xfrm>
                <a:off x="1535627" y="1284630"/>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v2</a:t>
                </a:r>
                <a:endParaRPr sz="2400" b="1">
                  <a:latin typeface="Calibri"/>
                  <a:ea typeface="Calibri"/>
                  <a:cs typeface="Calibri"/>
                  <a:sym typeface="Calibri"/>
                </a:endParaRPr>
              </a:p>
            </p:txBody>
          </p:sp>
          <p:grpSp>
            <p:nvGrpSpPr>
              <p:cNvPr id="507" name="Google Shape;507;p49"/>
              <p:cNvGrpSpPr/>
              <p:nvPr/>
            </p:nvGrpSpPr>
            <p:grpSpPr>
              <a:xfrm>
                <a:off x="951746" y="1664525"/>
                <a:ext cx="1990504" cy="732500"/>
                <a:chOff x="951746" y="1664525"/>
                <a:chExt cx="1990504" cy="732500"/>
              </a:xfrm>
            </p:grpSpPr>
            <p:pic>
              <p:nvPicPr>
                <p:cNvPr id="508" name="Google Shape;508;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09" name="Google Shape;509;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10" name="Google Shape;510;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11" name="Google Shape;511;p49"/>
            <p:cNvGrpSpPr/>
            <p:nvPr/>
          </p:nvGrpSpPr>
          <p:grpSpPr>
            <a:xfrm>
              <a:off x="4329228" y="3916996"/>
              <a:ext cx="719416" cy="581971"/>
              <a:chOff x="3782725" y="2321454"/>
              <a:chExt cx="878300" cy="710501"/>
            </a:xfrm>
          </p:grpSpPr>
          <p:pic>
            <p:nvPicPr>
              <p:cNvPr id="512" name="Google Shape;512;p49"/>
              <p:cNvPicPr preferRelativeResize="0"/>
              <p:nvPr/>
            </p:nvPicPr>
            <p:blipFill rotWithShape="1">
              <a:blip r:embed="rId3">
                <a:alphaModFix/>
              </a:blip>
              <a:srcRect l="62543" t="68159" r="27799" b="9354"/>
              <a:stretch/>
            </p:blipFill>
            <p:spPr>
              <a:xfrm>
                <a:off x="3782725" y="2321454"/>
                <a:ext cx="878300" cy="710501"/>
              </a:xfrm>
              <a:prstGeom prst="rect">
                <a:avLst/>
              </a:prstGeom>
              <a:noFill/>
              <a:ln>
                <a:noFill/>
              </a:ln>
            </p:spPr>
          </p:pic>
          <p:sp>
            <p:nvSpPr>
              <p:cNvPr id="513" name="Google Shape;513;p49"/>
              <p:cNvSpPr/>
              <p:nvPr/>
            </p:nvSpPr>
            <p:spPr>
              <a:xfrm rot="1214296">
                <a:off x="4071676" y="2506752"/>
                <a:ext cx="63309" cy="76406"/>
              </a:xfrm>
              <a:prstGeom prst="ellipse">
                <a:avLst/>
              </a:prstGeom>
              <a:solidFill>
                <a:srgbClr val="666666"/>
              </a:solidFill>
              <a:ln>
                <a:noFill/>
              </a:ln>
            </p:spPr>
            <p:txBody>
              <a:bodyPr spcFirstLastPara="1" wrap="square" lIns="121900" tIns="121900" rIns="121900" bIns="121900" anchor="ctr" anchorCtr="0">
                <a:noAutofit/>
              </a:bodyPr>
              <a:lstStyle/>
              <a:p>
                <a:endParaRPr sz="2400"/>
              </a:p>
            </p:txBody>
          </p:sp>
          <p:sp>
            <p:nvSpPr>
              <p:cNvPr id="514" name="Google Shape;514;p49"/>
              <p:cNvSpPr/>
              <p:nvPr/>
            </p:nvSpPr>
            <p:spPr>
              <a:xfrm>
                <a:off x="4452809" y="2663580"/>
                <a:ext cx="60300" cy="60300"/>
              </a:xfrm>
              <a:prstGeom prst="rect">
                <a:avLst/>
              </a:prstGeom>
              <a:solidFill>
                <a:srgbClr val="EAD1DC"/>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515" name="Google Shape;515;p49"/>
            <p:cNvSpPr txBox="1"/>
            <p:nvPr/>
          </p:nvSpPr>
          <p:spPr>
            <a:xfrm>
              <a:off x="5702650" y="3406750"/>
              <a:ext cx="6156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nvGrpSpPr>
            <p:cNvPr id="516" name="Google Shape;516;p49"/>
            <p:cNvGrpSpPr/>
            <p:nvPr/>
          </p:nvGrpSpPr>
          <p:grpSpPr>
            <a:xfrm>
              <a:off x="6524596" y="3411649"/>
              <a:ext cx="1990504" cy="1089051"/>
              <a:chOff x="951746" y="1307974"/>
              <a:chExt cx="1990504" cy="1089051"/>
            </a:xfrm>
          </p:grpSpPr>
          <p:sp>
            <p:nvSpPr>
              <p:cNvPr id="517" name="Google Shape;517;p49"/>
              <p:cNvSpPr txBox="1"/>
              <p:nvPr/>
            </p:nvSpPr>
            <p:spPr>
              <a:xfrm>
                <a:off x="1528976" y="1307974"/>
                <a:ext cx="1299300" cy="461635"/>
              </a:xfrm>
              <a:prstGeom prst="rect">
                <a:avLst/>
              </a:prstGeom>
              <a:noFill/>
              <a:ln>
                <a:noFill/>
              </a:ln>
            </p:spPr>
            <p:txBody>
              <a:bodyPr spcFirstLastPara="1" wrap="square" lIns="121900" tIns="121900" rIns="121900" bIns="121900" anchor="t" anchorCtr="0">
                <a:spAutoFit/>
              </a:bodyPr>
              <a:lstStyle/>
              <a:p>
                <a:r>
                  <a:rPr lang="en" sz="2400" b="1">
                    <a:latin typeface="Calibri"/>
                    <a:ea typeface="Calibri"/>
                    <a:cs typeface="Calibri"/>
                    <a:sym typeface="Calibri"/>
                  </a:rPr>
                  <a:t>P1, vm</a:t>
                </a:r>
                <a:endParaRPr sz="2400" b="1">
                  <a:latin typeface="Calibri"/>
                  <a:ea typeface="Calibri"/>
                  <a:cs typeface="Calibri"/>
                  <a:sym typeface="Calibri"/>
                </a:endParaRPr>
              </a:p>
            </p:txBody>
          </p:sp>
          <p:grpSp>
            <p:nvGrpSpPr>
              <p:cNvPr id="518" name="Google Shape;518;p49"/>
              <p:cNvGrpSpPr/>
              <p:nvPr/>
            </p:nvGrpSpPr>
            <p:grpSpPr>
              <a:xfrm>
                <a:off x="951746" y="1664525"/>
                <a:ext cx="1990504" cy="732500"/>
                <a:chOff x="951746" y="1664525"/>
                <a:chExt cx="1990504" cy="732500"/>
              </a:xfrm>
            </p:grpSpPr>
            <p:pic>
              <p:nvPicPr>
                <p:cNvPr id="519" name="Google Shape;519;p49"/>
                <p:cNvPicPr preferRelativeResize="0"/>
                <p:nvPr/>
              </p:nvPicPr>
              <p:blipFill rotWithShape="1">
                <a:blip r:embed="rId3">
                  <a:alphaModFix/>
                </a:blip>
                <a:srcRect l="46230" t="65186" r="27800" b="9353"/>
                <a:stretch/>
              </p:blipFill>
              <p:spPr>
                <a:xfrm>
                  <a:off x="951746" y="1743350"/>
                  <a:ext cx="1919186" cy="653675"/>
                </a:xfrm>
                <a:prstGeom prst="rect">
                  <a:avLst/>
                </a:prstGeom>
                <a:noFill/>
                <a:ln>
                  <a:noFill/>
                </a:ln>
              </p:spPr>
            </p:pic>
            <p:sp>
              <p:nvSpPr>
                <p:cNvPr id="520" name="Google Shape;520;p49"/>
                <p:cNvSpPr/>
                <p:nvPr/>
              </p:nvSpPr>
              <p:spPr>
                <a:xfrm>
                  <a:off x="951750" y="1664525"/>
                  <a:ext cx="19905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21" name="Google Shape;521;p49"/>
                <p:cNvSpPr/>
                <p:nvPr/>
              </p:nvSpPr>
              <p:spPr>
                <a:xfrm>
                  <a:off x="974075" y="1778400"/>
                  <a:ext cx="10977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522" name="Google Shape;522;p49"/>
            <p:cNvGrpSpPr/>
            <p:nvPr/>
          </p:nvGrpSpPr>
          <p:grpSpPr>
            <a:xfrm>
              <a:off x="7748978" y="3916996"/>
              <a:ext cx="719416" cy="581971"/>
              <a:chOff x="3782725" y="2321454"/>
              <a:chExt cx="878300" cy="710501"/>
            </a:xfrm>
          </p:grpSpPr>
          <p:pic>
            <p:nvPicPr>
              <p:cNvPr id="523" name="Google Shape;523;p49"/>
              <p:cNvPicPr preferRelativeResize="0"/>
              <p:nvPr/>
            </p:nvPicPr>
            <p:blipFill rotWithShape="1">
              <a:blip r:embed="rId3">
                <a:alphaModFix/>
              </a:blip>
              <a:srcRect l="62543" t="68159" r="27799" b="9354"/>
              <a:stretch/>
            </p:blipFill>
            <p:spPr>
              <a:xfrm>
                <a:off x="3782725" y="2321454"/>
                <a:ext cx="878300" cy="710501"/>
              </a:xfrm>
              <a:prstGeom prst="rect">
                <a:avLst/>
              </a:prstGeom>
              <a:noFill/>
              <a:ln>
                <a:noFill/>
              </a:ln>
            </p:spPr>
          </p:pic>
          <p:sp>
            <p:nvSpPr>
              <p:cNvPr id="524" name="Google Shape;524;p49"/>
              <p:cNvSpPr/>
              <p:nvPr/>
            </p:nvSpPr>
            <p:spPr>
              <a:xfrm rot="1214296">
                <a:off x="4071676" y="2506752"/>
                <a:ext cx="63309" cy="76406"/>
              </a:xfrm>
              <a:prstGeom prst="ellipse">
                <a:avLst/>
              </a:prstGeom>
              <a:solidFill>
                <a:srgbClr val="666666"/>
              </a:solidFill>
              <a:ln>
                <a:noFill/>
              </a:ln>
            </p:spPr>
            <p:txBody>
              <a:bodyPr spcFirstLastPara="1" wrap="square" lIns="121900" tIns="121900" rIns="121900" bIns="121900" anchor="ctr" anchorCtr="0">
                <a:noAutofit/>
              </a:bodyPr>
              <a:lstStyle/>
              <a:p>
                <a:endParaRPr sz="2400"/>
              </a:p>
            </p:txBody>
          </p:sp>
          <p:sp>
            <p:nvSpPr>
              <p:cNvPr id="525" name="Google Shape;525;p49"/>
              <p:cNvSpPr/>
              <p:nvPr/>
            </p:nvSpPr>
            <p:spPr>
              <a:xfrm>
                <a:off x="4187694" y="2789327"/>
                <a:ext cx="60300" cy="60300"/>
              </a:xfrm>
              <a:prstGeom prst="rect">
                <a:avLst/>
              </a:prstGeom>
              <a:solidFill>
                <a:srgbClr val="00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526" name="Google Shape;526;p49"/>
          <p:cNvSpPr txBox="1">
            <a:spLocks noGrp="1"/>
          </p:cNvSpPr>
          <p:nvPr>
            <p:ph type="body" idx="1"/>
          </p:nvPr>
        </p:nvSpPr>
        <p:spPr>
          <a:xfrm>
            <a:off x="147617" y="3846667"/>
            <a:ext cx="11892000" cy="7760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Independent model per voxel / sensor-timepoint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Encoding: fMRI specifics</a:t>
            </a:r>
            <a:endParaRPr sz="2800" b="1">
              <a:latin typeface="Helvetica Neue" panose="020B0604020202020204"/>
            </a:endParaRPr>
          </a:p>
        </p:txBody>
      </p:sp>
      <p:sp>
        <p:nvSpPr>
          <p:cNvPr id="532" name="Google Shape;532;p50"/>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24</a:t>
            </a:fld>
            <a:endParaRPr/>
          </a:p>
        </p:txBody>
      </p:sp>
      <p:sp>
        <p:nvSpPr>
          <p:cNvPr id="533" name="Google Shape;533;p50"/>
          <p:cNvSpPr txBox="1">
            <a:spLocks noGrp="1"/>
          </p:cNvSpPr>
          <p:nvPr>
            <p:ph type="body" idx="4294967295"/>
          </p:nvPr>
        </p:nvSpPr>
        <p:spPr>
          <a:xfrm>
            <a:off x="567235" y="6063467"/>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3"/>
              </a:rPr>
              <a:t>Jain, Shailee, Vy Vo, Shivangi Mahto, Amanda LeBel, Javier S. Turek, and Alexander Huth. "Interpretable multi-timescale models for predicting fMRI responses to continuous natural speech." Advances in Neural Information Processing Systems 33 (2020): 13738-13749.</a:t>
            </a:r>
            <a:endParaRPr/>
          </a:p>
        </p:txBody>
      </p:sp>
      <p:grpSp>
        <p:nvGrpSpPr>
          <p:cNvPr id="534" name="Google Shape;534;p50"/>
          <p:cNvGrpSpPr/>
          <p:nvPr/>
        </p:nvGrpSpPr>
        <p:grpSpPr>
          <a:xfrm>
            <a:off x="753967" y="1353434"/>
            <a:ext cx="10399317" cy="3851735"/>
            <a:chOff x="644425" y="989500"/>
            <a:chExt cx="7799488" cy="2888801"/>
          </a:xfrm>
        </p:grpSpPr>
        <p:pic>
          <p:nvPicPr>
            <p:cNvPr id="535" name="Google Shape;535;p50"/>
            <p:cNvPicPr preferRelativeResize="0"/>
            <p:nvPr/>
          </p:nvPicPr>
          <p:blipFill>
            <a:blip r:embed="rId4">
              <a:alphaModFix/>
            </a:blip>
            <a:stretch>
              <a:fillRect/>
            </a:stretch>
          </p:blipFill>
          <p:spPr>
            <a:xfrm>
              <a:off x="700088" y="989500"/>
              <a:ext cx="7743826" cy="2888801"/>
            </a:xfrm>
            <a:prstGeom prst="rect">
              <a:avLst/>
            </a:prstGeom>
            <a:noFill/>
            <a:ln>
              <a:noFill/>
            </a:ln>
          </p:spPr>
        </p:pic>
        <p:sp>
          <p:nvSpPr>
            <p:cNvPr id="536" name="Google Shape;536;p50"/>
            <p:cNvSpPr/>
            <p:nvPr/>
          </p:nvSpPr>
          <p:spPr>
            <a:xfrm>
              <a:off x="644425" y="1923125"/>
              <a:ext cx="486000" cy="235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37" name="Google Shape;537;p50"/>
            <p:cNvSpPr/>
            <p:nvPr/>
          </p:nvSpPr>
          <p:spPr>
            <a:xfrm>
              <a:off x="675125" y="2613525"/>
              <a:ext cx="214800" cy="168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38" name="Google Shape;538;p50"/>
            <p:cNvSpPr/>
            <p:nvPr/>
          </p:nvSpPr>
          <p:spPr>
            <a:xfrm>
              <a:off x="745700" y="2613525"/>
              <a:ext cx="214800" cy="127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nvGrpSpPr>
          <p:cNvPr id="539" name="Google Shape;539;p50"/>
          <p:cNvGrpSpPr/>
          <p:nvPr/>
        </p:nvGrpSpPr>
        <p:grpSpPr>
          <a:xfrm>
            <a:off x="3096834" y="2551200"/>
            <a:ext cx="2999233" cy="2708000"/>
            <a:chOff x="2322625" y="1913400"/>
            <a:chExt cx="2249425" cy="2031000"/>
          </a:xfrm>
        </p:grpSpPr>
        <p:sp>
          <p:nvSpPr>
            <p:cNvPr id="540" name="Google Shape;540;p50"/>
            <p:cNvSpPr/>
            <p:nvPr/>
          </p:nvSpPr>
          <p:spPr>
            <a:xfrm>
              <a:off x="2322625" y="1913400"/>
              <a:ext cx="2039400" cy="1316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50"/>
            <p:cNvSpPr/>
            <p:nvPr/>
          </p:nvSpPr>
          <p:spPr>
            <a:xfrm>
              <a:off x="3072650" y="3230100"/>
              <a:ext cx="1499400" cy="71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542" name="Google Shape;542;p50"/>
          <p:cNvSpPr/>
          <p:nvPr/>
        </p:nvSpPr>
        <p:spPr>
          <a:xfrm>
            <a:off x="5852433" y="2754400"/>
            <a:ext cx="2523600" cy="207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3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1"/>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panose="020B0604020202020204"/>
              </a:rPr>
              <a:t>Encoding: evaluation setup</a:t>
            </a:r>
            <a:endParaRPr sz="2800" b="1">
              <a:latin typeface="Helvetica Neue" panose="020B0604020202020204"/>
            </a:endParaRPr>
          </a:p>
        </p:txBody>
      </p:sp>
      <p:sp>
        <p:nvSpPr>
          <p:cNvPr id="548" name="Google Shape;548;p51"/>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25</a:t>
            </a:fld>
            <a:endParaRPr/>
          </a:p>
        </p:txBody>
      </p:sp>
      <p:grpSp>
        <p:nvGrpSpPr>
          <p:cNvPr id="549" name="Google Shape;549;p51"/>
          <p:cNvGrpSpPr/>
          <p:nvPr/>
        </p:nvGrpSpPr>
        <p:grpSpPr>
          <a:xfrm>
            <a:off x="7005233" y="4912668"/>
            <a:ext cx="4894400" cy="1544481"/>
            <a:chOff x="4685875" y="1769175"/>
            <a:chExt cx="3670800" cy="1158361"/>
          </a:xfrm>
        </p:grpSpPr>
        <p:grpSp>
          <p:nvGrpSpPr>
            <p:cNvPr id="550" name="Google Shape;550;p51"/>
            <p:cNvGrpSpPr/>
            <p:nvPr/>
          </p:nvGrpSpPr>
          <p:grpSpPr>
            <a:xfrm>
              <a:off x="4685875" y="1769186"/>
              <a:ext cx="3670800" cy="1158350"/>
              <a:chOff x="5473200" y="3114436"/>
              <a:chExt cx="3670800" cy="1158350"/>
            </a:xfrm>
          </p:grpSpPr>
          <p:grpSp>
            <p:nvGrpSpPr>
              <p:cNvPr id="551" name="Google Shape;551;p51"/>
              <p:cNvGrpSpPr/>
              <p:nvPr/>
            </p:nvGrpSpPr>
            <p:grpSpPr>
              <a:xfrm>
                <a:off x="5526960" y="3114436"/>
                <a:ext cx="2203291" cy="758922"/>
                <a:chOff x="4320801" y="2487713"/>
                <a:chExt cx="1897753" cy="653680"/>
              </a:xfrm>
            </p:grpSpPr>
            <p:pic>
              <p:nvPicPr>
                <p:cNvPr id="552" name="Google Shape;552;p51"/>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553" name="Google Shape;553;p51"/>
                <p:cNvPicPr preferRelativeResize="0"/>
                <p:nvPr/>
              </p:nvPicPr>
              <p:blipFill rotWithShape="1">
                <a:blip r:embed="rId3">
                  <a:alphaModFix/>
                </a:blip>
                <a:srcRect l="62574" t="65186" r="27799" b="9353"/>
                <a:stretch/>
              </p:blipFill>
              <p:spPr>
                <a:xfrm flipH="1">
                  <a:off x="5507179" y="2487713"/>
                  <a:ext cx="711375" cy="653675"/>
                </a:xfrm>
                <a:prstGeom prst="rect">
                  <a:avLst/>
                </a:prstGeom>
                <a:noFill/>
                <a:ln>
                  <a:noFill/>
                </a:ln>
              </p:spPr>
            </p:pic>
          </p:grpSp>
          <p:pic>
            <p:nvPicPr>
              <p:cNvPr id="554" name="Google Shape;554;p51"/>
              <p:cNvPicPr preferRelativeResize="0"/>
              <p:nvPr/>
            </p:nvPicPr>
            <p:blipFill rotWithShape="1">
              <a:blip r:embed="rId4">
                <a:alphaModFix/>
              </a:blip>
              <a:srcRect l="3679" t="15273" r="87556" b="75807"/>
              <a:stretch/>
            </p:blipFill>
            <p:spPr>
              <a:xfrm>
                <a:off x="5892416" y="3409940"/>
                <a:ext cx="712498" cy="256200"/>
              </a:xfrm>
              <a:prstGeom prst="rect">
                <a:avLst/>
              </a:prstGeom>
              <a:noFill/>
              <a:ln>
                <a:noFill/>
              </a:ln>
            </p:spPr>
          </p:pic>
          <p:sp>
            <p:nvSpPr>
              <p:cNvPr id="555" name="Google Shape;555;p51"/>
              <p:cNvSpPr/>
              <p:nvPr/>
            </p:nvSpPr>
            <p:spPr>
              <a:xfrm>
                <a:off x="7404700" y="3383000"/>
                <a:ext cx="45000" cy="52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556" name="Google Shape;556;p51"/>
              <p:cNvSpPr txBox="1"/>
              <p:nvPr/>
            </p:nvSpPr>
            <p:spPr>
              <a:xfrm>
                <a:off x="5473200" y="3749500"/>
                <a:ext cx="3670800" cy="523286"/>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Test how well      predicts unseen brain recordings</a:t>
                </a:r>
                <a:endParaRPr sz="1467">
                  <a:latin typeface="Montserrat"/>
                  <a:ea typeface="Montserrat"/>
                  <a:cs typeface="Montserrat"/>
                  <a:sym typeface="Montserrat"/>
                </a:endParaRPr>
              </a:p>
            </p:txBody>
          </p:sp>
          <p:pic>
            <p:nvPicPr>
              <p:cNvPr id="557" name="Google Shape;557;p51"/>
              <p:cNvPicPr preferRelativeResize="0"/>
              <p:nvPr/>
            </p:nvPicPr>
            <p:blipFill rotWithShape="1">
              <a:blip r:embed="rId3">
                <a:alphaModFix/>
              </a:blip>
              <a:srcRect l="47532" t="74446" r="50518" b="13282"/>
              <a:stretch/>
            </p:blipFill>
            <p:spPr>
              <a:xfrm>
                <a:off x="6542248" y="3828736"/>
                <a:ext cx="120150" cy="262800"/>
              </a:xfrm>
              <a:prstGeom prst="rect">
                <a:avLst/>
              </a:prstGeom>
              <a:noFill/>
              <a:ln>
                <a:noFill/>
              </a:ln>
            </p:spPr>
          </p:pic>
        </p:grpSp>
        <p:sp>
          <p:nvSpPr>
            <p:cNvPr id="558" name="Google Shape;558;p51"/>
            <p:cNvSpPr/>
            <p:nvPr/>
          </p:nvSpPr>
          <p:spPr>
            <a:xfrm>
              <a:off x="6090025" y="1769175"/>
              <a:ext cx="894900" cy="1170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grpSp>
        <p:nvGrpSpPr>
          <p:cNvPr id="559" name="Google Shape;559;p51"/>
          <p:cNvGrpSpPr/>
          <p:nvPr/>
        </p:nvGrpSpPr>
        <p:grpSpPr>
          <a:xfrm>
            <a:off x="6967867" y="3864801"/>
            <a:ext cx="3124367" cy="1077361"/>
            <a:chOff x="4657850" y="983275"/>
            <a:chExt cx="2343275" cy="808021"/>
          </a:xfrm>
        </p:grpSpPr>
        <p:grpSp>
          <p:nvGrpSpPr>
            <p:cNvPr id="560" name="Google Shape;560;p51"/>
            <p:cNvGrpSpPr/>
            <p:nvPr/>
          </p:nvGrpSpPr>
          <p:grpSpPr>
            <a:xfrm>
              <a:off x="4657850" y="983275"/>
              <a:ext cx="2290341" cy="808021"/>
              <a:chOff x="5445175" y="2328525"/>
              <a:chExt cx="2290341" cy="808021"/>
            </a:xfrm>
          </p:grpSpPr>
          <p:sp>
            <p:nvSpPr>
              <p:cNvPr id="561" name="Google Shape;561;p51"/>
              <p:cNvSpPr txBox="1"/>
              <p:nvPr/>
            </p:nvSpPr>
            <p:spPr>
              <a:xfrm>
                <a:off x="5445175" y="2328525"/>
                <a:ext cx="1449300" cy="353961"/>
              </a:xfrm>
              <a:prstGeom prst="rect">
                <a:avLst/>
              </a:prstGeom>
              <a:noFill/>
              <a:ln>
                <a:noFill/>
              </a:ln>
            </p:spPr>
            <p:txBody>
              <a:bodyPr spcFirstLastPara="1" wrap="square" lIns="121900" tIns="121900" rIns="121900" bIns="121900" anchor="t" anchorCtr="0">
                <a:spAutoFit/>
              </a:bodyPr>
              <a:lstStyle/>
              <a:p>
                <a:r>
                  <a:rPr lang="en" sz="1467">
                    <a:latin typeface="Montserrat"/>
                    <a:ea typeface="Montserrat"/>
                    <a:cs typeface="Montserrat"/>
                    <a:sym typeface="Montserrat"/>
                  </a:rPr>
                  <a:t>Learn function</a:t>
                </a:r>
                <a:endParaRPr sz="1467">
                  <a:latin typeface="Montserrat"/>
                  <a:ea typeface="Montserrat"/>
                  <a:cs typeface="Montserrat"/>
                  <a:sym typeface="Montserrat"/>
                </a:endParaRPr>
              </a:p>
            </p:txBody>
          </p:sp>
          <p:grpSp>
            <p:nvGrpSpPr>
              <p:cNvPr id="562" name="Google Shape;562;p51"/>
              <p:cNvGrpSpPr/>
              <p:nvPr/>
            </p:nvGrpSpPr>
            <p:grpSpPr>
              <a:xfrm>
                <a:off x="5532225" y="2377624"/>
                <a:ext cx="2203291" cy="758922"/>
                <a:chOff x="4320801" y="2487713"/>
                <a:chExt cx="1897753" cy="653680"/>
              </a:xfrm>
            </p:grpSpPr>
            <p:pic>
              <p:nvPicPr>
                <p:cNvPr id="563" name="Google Shape;563;p51"/>
                <p:cNvPicPr preferRelativeResize="0"/>
                <p:nvPr/>
              </p:nvPicPr>
              <p:blipFill rotWithShape="1">
                <a:blip r:embed="rId3">
                  <a:alphaModFix/>
                </a:blip>
                <a:srcRect l="46231" t="73094" r="37192" b="9353"/>
                <a:stretch/>
              </p:blipFill>
              <p:spPr>
                <a:xfrm>
                  <a:off x="4320801" y="2690747"/>
                  <a:ext cx="1225021" cy="450645"/>
                </a:xfrm>
                <a:prstGeom prst="rect">
                  <a:avLst/>
                </a:prstGeom>
                <a:noFill/>
                <a:ln>
                  <a:noFill/>
                </a:ln>
              </p:spPr>
            </p:pic>
            <p:pic>
              <p:nvPicPr>
                <p:cNvPr id="564" name="Google Shape;564;p51"/>
                <p:cNvPicPr preferRelativeResize="0"/>
                <p:nvPr/>
              </p:nvPicPr>
              <p:blipFill rotWithShape="1">
                <a:blip r:embed="rId3">
                  <a:alphaModFix/>
                </a:blip>
                <a:srcRect l="62574" t="65186" r="27799" b="9353"/>
                <a:stretch/>
              </p:blipFill>
              <p:spPr>
                <a:xfrm flipH="1">
                  <a:off x="5507179" y="2487713"/>
                  <a:ext cx="711375" cy="653675"/>
                </a:xfrm>
                <a:prstGeom prst="rect">
                  <a:avLst/>
                </a:prstGeom>
                <a:noFill/>
                <a:ln>
                  <a:noFill/>
                </a:ln>
              </p:spPr>
            </p:pic>
          </p:grpSp>
          <p:pic>
            <p:nvPicPr>
              <p:cNvPr id="565" name="Google Shape;565;p51"/>
              <p:cNvPicPr preferRelativeResize="0"/>
              <p:nvPr/>
            </p:nvPicPr>
            <p:blipFill rotWithShape="1">
              <a:blip r:embed="rId3">
                <a:alphaModFix/>
              </a:blip>
              <a:srcRect l="47532" t="74446" r="50518" b="13282"/>
              <a:stretch/>
            </p:blipFill>
            <p:spPr>
              <a:xfrm>
                <a:off x="6604014" y="2403429"/>
                <a:ext cx="120150" cy="262800"/>
              </a:xfrm>
              <a:prstGeom prst="rect">
                <a:avLst/>
              </a:prstGeom>
              <a:noFill/>
              <a:ln>
                <a:noFill/>
              </a:ln>
            </p:spPr>
          </p:pic>
        </p:grpSp>
        <p:sp>
          <p:nvSpPr>
            <p:cNvPr id="566" name="Google Shape;566;p51"/>
            <p:cNvSpPr/>
            <p:nvPr/>
          </p:nvSpPr>
          <p:spPr>
            <a:xfrm>
              <a:off x="6073825" y="983275"/>
              <a:ext cx="927300" cy="1482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567" name="Google Shape;567;p51"/>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a:buChar char="●"/>
            </a:pPr>
            <a:r>
              <a:rPr lang="en"/>
              <a:t>Predict data heldout from training by applying learned function to corresponding stimulus representations</a:t>
            </a:r>
            <a:endParaRPr/>
          </a:p>
          <a:p>
            <a:pPr indent="0">
              <a:spcBef>
                <a:spcPts val="1333"/>
              </a:spcBef>
              <a:buNone/>
            </a:pPr>
            <a:endParaRPr/>
          </a:p>
          <a:p>
            <a:pPr>
              <a:spcBef>
                <a:spcPts val="1333"/>
              </a:spcBef>
              <a:buChar char="●"/>
            </a:pPr>
            <a:r>
              <a:rPr lang="en"/>
              <a:t>Compare predictions of brain data to true brain data:</a:t>
            </a:r>
            <a:endParaRPr/>
          </a:p>
          <a:p>
            <a:pPr lvl="1">
              <a:spcBef>
                <a:spcPts val="0"/>
              </a:spcBef>
              <a:buChar char="○"/>
            </a:pPr>
            <a:r>
              <a:rPr lang="en"/>
              <a:t>Evaluation metrics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2"/>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panose="020B0604020202020204"/>
              </a:rPr>
              <a:t>Encoding: evaluation metrics</a:t>
            </a:r>
            <a:endParaRPr sz="2800" b="1">
              <a:latin typeface="Helvetica Neue" panose="020B0604020202020204"/>
            </a:endParaRPr>
          </a:p>
        </p:txBody>
      </p:sp>
      <p:sp>
        <p:nvSpPr>
          <p:cNvPr id="573" name="Google Shape;573;p52"/>
          <p:cNvSpPr txBox="1">
            <a:spLocks noGrp="1"/>
          </p:cNvSpPr>
          <p:nvPr>
            <p:ph type="sldNum" idx="12"/>
          </p:nvPr>
        </p:nvSpPr>
        <p:spPr>
          <a:xfrm>
            <a:off x="8610600" y="6532575"/>
            <a:ext cx="3429200" cy="365200"/>
          </a:xfrm>
          <a:prstGeom prst="rect">
            <a:avLst/>
          </a:prstGeom>
          <a:noFill/>
          <a:ln>
            <a:noFill/>
          </a:ln>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26</a:t>
            </a:fld>
            <a:endParaRPr/>
          </a:p>
        </p:txBody>
      </p:sp>
      <p:sp>
        <p:nvSpPr>
          <p:cNvPr id="574" name="Google Shape;574;p52"/>
          <p:cNvSpPr txBox="1">
            <a:spLocks noGrp="1"/>
          </p:cNvSpPr>
          <p:nvPr>
            <p:ph type="body" idx="4294967295"/>
          </p:nvPr>
        </p:nvSpPr>
        <p:spPr>
          <a:xfrm>
            <a:off x="1362433" y="5493700"/>
            <a:ext cx="4254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pic>
        <p:nvPicPr>
          <p:cNvPr id="575" name="Google Shape;575;p52"/>
          <p:cNvPicPr preferRelativeResize="0"/>
          <p:nvPr/>
        </p:nvPicPr>
        <p:blipFill rotWithShape="1">
          <a:blip r:embed="rId4">
            <a:alphaModFix/>
          </a:blip>
          <a:srcRect l="31412"/>
          <a:stretch/>
        </p:blipFill>
        <p:spPr>
          <a:xfrm>
            <a:off x="1647700" y="2229234"/>
            <a:ext cx="3307467" cy="2759101"/>
          </a:xfrm>
          <a:prstGeom prst="rect">
            <a:avLst/>
          </a:prstGeom>
          <a:noFill/>
          <a:ln>
            <a:noFill/>
          </a:ln>
        </p:spPr>
      </p:pic>
      <p:sp>
        <p:nvSpPr>
          <p:cNvPr id="576" name="Google Shape;576;p52"/>
          <p:cNvSpPr txBox="1"/>
          <p:nvPr/>
        </p:nvSpPr>
        <p:spPr>
          <a:xfrm>
            <a:off x="1901049" y="1547518"/>
            <a:ext cx="2800767" cy="615513"/>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Pearson correlation</a:t>
            </a:r>
            <a:endParaRPr sz="2400">
              <a:latin typeface="Calibri"/>
              <a:ea typeface="Calibri"/>
              <a:cs typeface="Calibri"/>
              <a:sym typeface="Calibri"/>
            </a:endParaRPr>
          </a:p>
        </p:txBody>
      </p:sp>
      <p:sp>
        <p:nvSpPr>
          <p:cNvPr id="577" name="Google Shape;577;p52"/>
          <p:cNvSpPr txBox="1"/>
          <p:nvPr/>
        </p:nvSpPr>
        <p:spPr>
          <a:xfrm>
            <a:off x="7994433" y="1470767"/>
            <a:ext cx="2522800" cy="615513"/>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2v2 accuracy</a:t>
            </a:r>
            <a:endParaRPr sz="2400">
              <a:latin typeface="Calibri"/>
              <a:ea typeface="Calibri"/>
              <a:cs typeface="Calibri"/>
              <a:sym typeface="Calibri"/>
            </a:endParaRPr>
          </a:p>
        </p:txBody>
      </p:sp>
      <p:pic>
        <p:nvPicPr>
          <p:cNvPr id="578" name="Google Shape;578;p52"/>
          <p:cNvPicPr preferRelativeResize="0"/>
          <p:nvPr/>
        </p:nvPicPr>
        <p:blipFill>
          <a:blip r:embed="rId5">
            <a:alphaModFix/>
          </a:blip>
          <a:stretch>
            <a:fillRect/>
          </a:stretch>
        </p:blipFill>
        <p:spPr>
          <a:xfrm>
            <a:off x="6145267" y="2111385"/>
            <a:ext cx="4786499" cy="3059001"/>
          </a:xfrm>
          <a:prstGeom prst="rect">
            <a:avLst/>
          </a:prstGeom>
          <a:noFill/>
          <a:ln>
            <a:noFill/>
          </a:ln>
        </p:spPr>
      </p:pic>
      <p:sp>
        <p:nvSpPr>
          <p:cNvPr id="579" name="Google Shape;579;p52"/>
          <p:cNvSpPr txBox="1">
            <a:spLocks noGrp="1"/>
          </p:cNvSpPr>
          <p:nvPr>
            <p:ph type="body" idx="4294967295"/>
          </p:nvPr>
        </p:nvSpPr>
        <p:spPr>
          <a:xfrm>
            <a:off x="6851933" y="5493700"/>
            <a:ext cx="38760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6"/>
              </a:rPr>
              <a:t>Toneva, Mariya, Otilia Stretcu, Barnabás Póczos, Leila Wehbe, and Tom M. Mitchell. "Modeling task effects on meaning representation in the brain via zero-shot meg prediction." Advances in Neural Information Processing Systems 33 (2020): 5284-5295.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875489"/>
            <a:ext cx="11891962" cy="5657086"/>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[15 min]</a:t>
            </a:r>
          </a:p>
          <a:p>
            <a:pPr lvl="1"/>
            <a:r>
              <a:rPr lang="en"/>
              <a:t>Emerging abilities of language models [30 min]</a:t>
            </a:r>
            <a:endParaRPr lang="en-IN"/>
          </a:p>
          <a:p>
            <a:pPr lvl="1"/>
            <a:r>
              <a:rPr lang="en"/>
              <a:t>Text-to-Text Transfer Transformer, </a:t>
            </a:r>
            <a:r>
              <a:rPr lang="en-US"/>
              <a:t>Prompting, Instruction-tuning [30 min]</a:t>
            </a:r>
            <a:endParaRPr lang="en-IN" dirty="0"/>
          </a:p>
          <a:p>
            <a:r>
              <a:rPr lang="en-IN" dirty="0"/>
              <a:t>Lunch break [1 hour 30 min]</a:t>
            </a:r>
          </a:p>
          <a:p>
            <a:r>
              <a:rPr lang="en-IN">
                <a:solidFill>
                  <a:srgbClr val="FF0000"/>
                </a:solidFill>
              </a:rPr>
              <a:t>Language and Brain: Deep </a:t>
            </a:r>
            <a:r>
              <a:rPr lang="en-IN" dirty="0">
                <a:solidFill>
                  <a:srgbClr val="FF0000"/>
                </a:solidFill>
              </a:rPr>
              <a:t>Learning for </a:t>
            </a:r>
            <a:r>
              <a:rPr lang="en-IN">
                <a:solidFill>
                  <a:srgbClr val="FF0000"/>
                </a:solidFill>
              </a:rPr>
              <a:t>Brain Encoding and Decoding </a:t>
            </a:r>
            <a:r>
              <a:rPr lang="en-IN" dirty="0">
                <a:solidFill>
                  <a:srgbClr val="FF0000"/>
                </a:solidFill>
              </a:rPr>
              <a:t>[1 </a:t>
            </a:r>
            <a:r>
              <a:rPr lang="en-IN">
                <a:solidFill>
                  <a:srgbClr val="FF0000"/>
                </a:solidFill>
              </a:rPr>
              <a:t>hour 15 min]</a:t>
            </a:r>
          </a:p>
          <a:p>
            <a:pPr lvl="1"/>
            <a:r>
              <a:rPr lang="en-IN">
                <a:solidFill>
                  <a:srgbClr val="FF0000"/>
                </a:solidFill>
              </a:rPr>
              <a:t>Linguistic Brain Encoding [60 min]</a:t>
            </a:r>
          </a:p>
          <a:p>
            <a:pPr lvl="2"/>
            <a:r>
              <a:rPr lang="en-IN"/>
              <a:t>Encoding pipeline</a:t>
            </a:r>
          </a:p>
          <a:p>
            <a:pPr lvl="2"/>
            <a:r>
              <a:rPr lang="en-IN">
                <a:solidFill>
                  <a:srgbClr val="FF0000"/>
                </a:solidFill>
              </a:rPr>
              <a:t>Pretrained language models and brain alignment</a:t>
            </a:r>
          </a:p>
          <a:p>
            <a:pPr lvl="2"/>
            <a:r>
              <a:rPr lang="en-IN"/>
              <a:t>Challenges in using DL for cognitive science</a:t>
            </a:r>
          </a:p>
          <a:p>
            <a:pPr lvl="2"/>
            <a:r>
              <a:rPr lang="en-IN"/>
              <a:t>What are the reasons for better brain alignment?</a:t>
            </a:r>
          </a:p>
          <a:p>
            <a:pPr lvl="1"/>
            <a:r>
              <a:rPr lang="en-IN"/>
              <a:t>Linguistic Brain Decoding [15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27</a:t>
            </a:fld>
            <a:endParaRPr lang="en-US" dirty="0"/>
          </a:p>
        </p:txBody>
      </p:sp>
    </p:spTree>
    <p:extLst>
      <p:ext uri="{BB962C8B-B14F-4D97-AF65-F5344CB8AC3E}">
        <p14:creationId xmlns:p14="http://schemas.microsoft.com/office/powerpoint/2010/main" val="3748524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0" y="1"/>
            <a:ext cx="12192000" cy="952400"/>
          </a:xfrm>
          <a:prstGeom prst="rect">
            <a:avLst/>
          </a:prstGeom>
          <a:noFill/>
          <a:ln>
            <a:noFill/>
          </a:ln>
        </p:spPr>
        <p:txBody>
          <a:bodyPr spcFirstLastPara="1" vert="horz" wrap="square" lIns="91433" tIns="45700" rIns="91433" bIns="45700" rtlCol="0" anchor="ctr" anchorCtr="0">
            <a:normAutofit/>
          </a:bodyPr>
          <a:lstStyle/>
          <a:p>
            <a:pPr>
              <a:buSzPts val="3300"/>
            </a:pPr>
            <a:r>
              <a:rPr lang="en" sz="2800" b="1">
                <a:latin typeface="Helvetica Neue"/>
              </a:rPr>
              <a:t>Do pretrained language models align with human brain?</a:t>
            </a:r>
            <a:endParaRPr sz="2800" b="1">
              <a:latin typeface="Helvetica Neue"/>
            </a:endParaRPr>
          </a:p>
        </p:txBody>
      </p:sp>
      <p:sp>
        <p:nvSpPr>
          <p:cNvPr id="213" name="Google Shape;213;p38"/>
          <p:cNvSpPr txBox="1">
            <a:spLocks noGrp="1"/>
          </p:cNvSpPr>
          <p:nvPr>
            <p:ph type="sldNum" idx="12"/>
          </p:nvPr>
        </p:nvSpPr>
        <p:spPr>
          <a:xfrm>
            <a:off x="8610600" y="647814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28</a:t>
            </a:fld>
            <a:endParaRPr/>
          </a:p>
        </p:txBody>
      </p:sp>
      <p:grpSp>
        <p:nvGrpSpPr>
          <p:cNvPr id="3" name="Google Shape;111;g10bb5e1c841_1_46">
            <a:extLst>
              <a:ext uri="{FF2B5EF4-FFF2-40B4-BE49-F238E27FC236}">
                <a16:creationId xmlns:a16="http://schemas.microsoft.com/office/drawing/2014/main" id="{923D3D84-820B-EFBF-81E4-3B850AD4C06D}"/>
              </a:ext>
            </a:extLst>
          </p:cNvPr>
          <p:cNvGrpSpPr/>
          <p:nvPr/>
        </p:nvGrpSpPr>
        <p:grpSpPr>
          <a:xfrm>
            <a:off x="2054010" y="1928850"/>
            <a:ext cx="7289700" cy="3000300"/>
            <a:chOff x="2451150" y="447250"/>
            <a:chExt cx="7289700" cy="3000300"/>
          </a:xfrm>
        </p:grpSpPr>
        <p:sp>
          <p:nvSpPr>
            <p:cNvPr id="8" name="Google Shape;112;g10bb5e1c841_1_46">
              <a:extLst>
                <a:ext uri="{FF2B5EF4-FFF2-40B4-BE49-F238E27FC236}">
                  <a16:creationId xmlns:a16="http://schemas.microsoft.com/office/drawing/2014/main" id="{590B2BDE-60A5-525E-F5CB-3224E406358B}"/>
                </a:ext>
              </a:extLst>
            </p:cNvPr>
            <p:cNvSpPr/>
            <p:nvPr/>
          </p:nvSpPr>
          <p:spPr>
            <a:xfrm>
              <a:off x="2451150" y="447250"/>
              <a:ext cx="7289700" cy="30003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g10bb5e1c841_1_46">
              <a:extLst>
                <a:ext uri="{FF2B5EF4-FFF2-40B4-BE49-F238E27FC236}">
                  <a16:creationId xmlns:a16="http://schemas.microsoft.com/office/drawing/2014/main" id="{B310753B-7ED4-9937-E303-AC2A46B34083}"/>
                </a:ext>
              </a:extLst>
            </p:cNvPr>
            <p:cNvSpPr/>
            <p:nvPr/>
          </p:nvSpPr>
          <p:spPr>
            <a:xfrm>
              <a:off x="2777280" y="2603976"/>
              <a:ext cx="6870636" cy="60512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400" b="1">
                  <a:solidFill>
                    <a:schemeClr val="dk1"/>
                  </a:solidFill>
                  <a:latin typeface="Helvetica Neue"/>
                  <a:ea typeface="Helvetica Neue"/>
                  <a:cs typeface="Helvetica Neue"/>
                  <a:sym typeface="Helvetica Neue"/>
                </a:rPr>
                <a:t>What are the reasons behind better similarity between language models and brains?</a:t>
              </a:r>
              <a:endParaRPr sz="2400" b="1" i="0" u="none" strike="noStrike" cap="none">
                <a:solidFill>
                  <a:schemeClr val="dk1"/>
                </a:solidFill>
                <a:latin typeface="Helvetica Neue"/>
                <a:ea typeface="Helvetica Neue"/>
                <a:cs typeface="Helvetica Neue"/>
                <a:sym typeface="Helvetica Neue"/>
              </a:endParaRPr>
            </a:p>
          </p:txBody>
        </p:sp>
        <p:cxnSp>
          <p:nvCxnSpPr>
            <p:cNvPr id="29" name="Google Shape;114;g10bb5e1c841_1_46">
              <a:extLst>
                <a:ext uri="{FF2B5EF4-FFF2-40B4-BE49-F238E27FC236}">
                  <a16:creationId xmlns:a16="http://schemas.microsoft.com/office/drawing/2014/main" id="{C540D3DA-8D22-C09B-0116-76D339B595BD}"/>
                </a:ext>
              </a:extLst>
            </p:cNvPr>
            <p:cNvCxnSpPr/>
            <p:nvPr/>
          </p:nvCxnSpPr>
          <p:spPr>
            <a:xfrm>
              <a:off x="4982100" y="1871200"/>
              <a:ext cx="2227800" cy="0"/>
            </a:xfrm>
            <a:prstGeom prst="straightConnector1">
              <a:avLst/>
            </a:prstGeom>
            <a:noFill/>
            <a:ln w="38100" cap="flat" cmpd="sng">
              <a:solidFill>
                <a:schemeClr val="dk1"/>
              </a:solidFill>
              <a:prstDash val="solid"/>
              <a:round/>
              <a:headEnd type="none" w="med" len="med"/>
              <a:tailEnd type="triangle" w="med" len="med"/>
            </a:ln>
          </p:spPr>
        </p:cxnSp>
        <p:sp>
          <p:nvSpPr>
            <p:cNvPr id="33" name="Google Shape;115;g10bb5e1c841_1_46">
              <a:extLst>
                <a:ext uri="{FF2B5EF4-FFF2-40B4-BE49-F238E27FC236}">
                  <a16:creationId xmlns:a16="http://schemas.microsoft.com/office/drawing/2014/main" id="{3C427BB1-CE49-64FB-06D0-3022CCB6BF3C}"/>
                </a:ext>
              </a:extLst>
            </p:cNvPr>
            <p:cNvSpPr/>
            <p:nvPr/>
          </p:nvSpPr>
          <p:spPr>
            <a:xfrm>
              <a:off x="7239345"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Biological</a:t>
              </a:r>
              <a:endParaRPr sz="1800" b="1" i="0" u="none" strike="noStrike" cap="none">
                <a:solidFill>
                  <a:schemeClr val="dk1"/>
                </a:solidFill>
                <a:latin typeface="Helvetica Neue"/>
                <a:ea typeface="Helvetica Neue"/>
                <a:cs typeface="Helvetica Neue"/>
                <a:sym typeface="Helvetica Neue"/>
              </a:endParaRPr>
            </a:p>
          </p:txBody>
        </p:sp>
        <p:sp>
          <p:nvSpPr>
            <p:cNvPr id="35" name="Google Shape;116;g10bb5e1c841_1_46">
              <a:extLst>
                <a:ext uri="{FF2B5EF4-FFF2-40B4-BE49-F238E27FC236}">
                  <a16:creationId xmlns:a16="http://schemas.microsoft.com/office/drawing/2014/main" id="{8C14C8E5-4EDB-4CD7-4991-A813A5BFF0E1}"/>
                </a:ext>
              </a:extLst>
            </p:cNvPr>
            <p:cNvSpPr/>
            <p:nvPr/>
          </p:nvSpPr>
          <p:spPr>
            <a:xfrm>
              <a:off x="2777280" y="729511"/>
              <a:ext cx="2028300"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b="1">
                  <a:solidFill>
                    <a:schemeClr val="dk1"/>
                  </a:solidFill>
                  <a:latin typeface="Helvetica Neue"/>
                  <a:ea typeface="Helvetica Neue"/>
                  <a:cs typeface="Helvetica Neue"/>
                  <a:sym typeface="Helvetica Neue"/>
                </a:rPr>
                <a:t>Artificial</a:t>
              </a:r>
              <a:endParaRPr sz="1800" b="1" i="0" u="none" strike="noStrike" cap="none">
                <a:solidFill>
                  <a:schemeClr val="dk1"/>
                </a:solidFill>
                <a:latin typeface="Helvetica Neue"/>
                <a:ea typeface="Helvetica Neue"/>
                <a:cs typeface="Helvetica Neue"/>
                <a:sym typeface="Helvetica Neue"/>
              </a:endParaRPr>
            </a:p>
          </p:txBody>
        </p:sp>
        <p:pic>
          <p:nvPicPr>
            <p:cNvPr id="36" name="Google Shape;117;g10bb5e1c841_1_46">
              <a:extLst>
                <a:ext uri="{FF2B5EF4-FFF2-40B4-BE49-F238E27FC236}">
                  <a16:creationId xmlns:a16="http://schemas.microsoft.com/office/drawing/2014/main" id="{1CFB7215-618D-806F-BC83-5205D25EFCE3}"/>
                </a:ext>
              </a:extLst>
            </p:cNvPr>
            <p:cNvPicPr preferRelativeResize="0"/>
            <p:nvPr/>
          </p:nvPicPr>
          <p:blipFill>
            <a:blip r:embed="rId3">
              <a:alphaModFix/>
            </a:blip>
            <a:stretch>
              <a:fillRect/>
            </a:stretch>
          </p:blipFill>
          <p:spPr>
            <a:xfrm>
              <a:off x="3095400" y="1074211"/>
              <a:ext cx="1392200" cy="1392200"/>
            </a:xfrm>
            <a:prstGeom prst="rect">
              <a:avLst/>
            </a:prstGeom>
            <a:noFill/>
            <a:ln>
              <a:noFill/>
            </a:ln>
          </p:spPr>
        </p:pic>
        <p:pic>
          <p:nvPicPr>
            <p:cNvPr id="38" name="Google Shape;118;g10bb5e1c841_1_46">
              <a:extLst>
                <a:ext uri="{FF2B5EF4-FFF2-40B4-BE49-F238E27FC236}">
                  <a16:creationId xmlns:a16="http://schemas.microsoft.com/office/drawing/2014/main" id="{9E195B58-41AA-A937-6042-A8013E30CF3C}"/>
                </a:ext>
              </a:extLst>
            </p:cNvPr>
            <p:cNvPicPr preferRelativeResize="0"/>
            <p:nvPr/>
          </p:nvPicPr>
          <p:blipFill>
            <a:blip r:embed="rId4">
              <a:alphaModFix/>
            </a:blip>
            <a:stretch>
              <a:fillRect/>
            </a:stretch>
          </p:blipFill>
          <p:spPr>
            <a:xfrm>
              <a:off x="7475770" y="1175099"/>
              <a:ext cx="1555450" cy="1190425"/>
            </a:xfrm>
            <a:prstGeom prst="rect">
              <a:avLst/>
            </a:prstGeom>
            <a:noFill/>
            <a:ln>
              <a:noFill/>
            </a:ln>
          </p:spPr>
        </p:pic>
      </p:grpSp>
      <p:sp>
        <p:nvSpPr>
          <p:cNvPr id="40" name="Footer Placeholder 39">
            <a:extLst>
              <a:ext uri="{FF2B5EF4-FFF2-40B4-BE49-F238E27FC236}">
                <a16:creationId xmlns:a16="http://schemas.microsoft.com/office/drawing/2014/main" id="{008DE057-E9D1-9FE6-D844-3C0A0A3C03E3}"/>
              </a:ext>
            </a:extLst>
          </p:cNvPr>
          <p:cNvSpPr>
            <a:spLocks noGrp="1"/>
          </p:cNvSpPr>
          <p:nvPr>
            <p:ph type="ftr" idx="11"/>
          </p:nvPr>
        </p:nvSpPr>
        <p:spPr/>
        <p:txBody>
          <a:bodyPr/>
          <a:lstStyle/>
          <a:p>
            <a:r>
              <a:rPr lang="en-US"/>
              <a:t>ICETCI 2024: DL for Brain Encoding and Decoding</a:t>
            </a:r>
          </a:p>
        </p:txBody>
      </p:sp>
    </p:spTree>
    <p:extLst>
      <p:ext uri="{BB962C8B-B14F-4D97-AF65-F5344CB8AC3E}">
        <p14:creationId xmlns:p14="http://schemas.microsoft.com/office/powerpoint/2010/main" val="1101671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9"/>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Language: work utilizing DL progress</a:t>
            </a:r>
            <a:endParaRPr sz="2800" b="1">
              <a:latin typeface="Helvetica Neue" panose="020B0604020202020204"/>
            </a:endParaRPr>
          </a:p>
        </p:txBody>
      </p:sp>
      <p:sp>
        <p:nvSpPr>
          <p:cNvPr id="642" name="Google Shape;642;p59"/>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29</a:t>
            </a:fld>
            <a:endParaRPr/>
          </a:p>
        </p:txBody>
      </p:sp>
      <p:sp>
        <p:nvSpPr>
          <p:cNvPr id="643" name="Google Shape;643;p59"/>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a:t>
            </a:r>
            <a:r>
              <a:rPr lang="en" sz="2267" b="1">
                <a:solidFill>
                  <a:schemeClr val="dk1"/>
                </a:solidFill>
                <a:latin typeface="Calibri"/>
                <a:ea typeface="Calibri"/>
                <a:cs typeface="Calibri"/>
                <a:sym typeface="Calibri"/>
              </a:rPr>
              <a:t>pretrained</a:t>
            </a:r>
            <a:r>
              <a:rPr lang="en" sz="2267">
                <a:solidFill>
                  <a:schemeClr val="dk1"/>
                </a:solidFill>
                <a:latin typeface="Calibri"/>
                <a:ea typeface="Calibri"/>
                <a:cs typeface="Calibri"/>
                <a:sym typeface="Calibri"/>
              </a:rPr>
              <a:t> NLP systems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reading</a:t>
            </a:r>
            <a:endParaRPr sz="2400"/>
          </a:p>
        </p:txBody>
      </p:sp>
      <p:sp>
        <p:nvSpPr>
          <p:cNvPr id="644" name="Google Shape;644;p59"/>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Toneva, M., &amp; Wehbe, L. (2019). Interpreting and improving natural-language processing (in machines) with natural language-processing (in the brain). Advances in Neural Information Processing Systems, 32.</a:t>
            </a:r>
            <a:endParaRPr/>
          </a:p>
        </p:txBody>
      </p:sp>
      <p:pic>
        <p:nvPicPr>
          <p:cNvPr id="645" name="Google Shape;645;p59"/>
          <p:cNvPicPr preferRelativeResize="0"/>
          <p:nvPr/>
        </p:nvPicPr>
        <p:blipFill rotWithShape="1">
          <a:blip r:embed="rId4">
            <a:alphaModFix/>
          </a:blip>
          <a:srcRect t="4415"/>
          <a:stretch/>
        </p:blipFill>
        <p:spPr>
          <a:xfrm>
            <a:off x="8372101" y="1138733"/>
            <a:ext cx="3429199" cy="1721267"/>
          </a:xfrm>
          <a:prstGeom prst="rect">
            <a:avLst/>
          </a:prstGeom>
          <a:noFill/>
          <a:ln>
            <a:noFill/>
          </a:ln>
        </p:spPr>
      </p:pic>
      <p:pic>
        <p:nvPicPr>
          <p:cNvPr id="646" name="Google Shape;646;p59"/>
          <p:cNvPicPr preferRelativeResize="0"/>
          <p:nvPr/>
        </p:nvPicPr>
        <p:blipFill>
          <a:blip r:embed="rId5">
            <a:alphaModFix/>
          </a:blip>
          <a:stretch>
            <a:fillRect/>
          </a:stretch>
        </p:blipFill>
        <p:spPr>
          <a:xfrm>
            <a:off x="435268" y="3078518"/>
            <a:ext cx="4168833" cy="2648268"/>
          </a:xfrm>
          <a:prstGeom prst="rect">
            <a:avLst/>
          </a:prstGeom>
          <a:noFill/>
          <a:ln>
            <a:noFill/>
          </a:ln>
        </p:spPr>
      </p:pic>
      <p:pic>
        <p:nvPicPr>
          <p:cNvPr id="647" name="Google Shape;647;p59"/>
          <p:cNvPicPr preferRelativeResize="0"/>
          <p:nvPr/>
        </p:nvPicPr>
        <p:blipFill>
          <a:blip r:embed="rId6">
            <a:alphaModFix/>
          </a:blip>
          <a:stretch>
            <a:fillRect/>
          </a:stretch>
        </p:blipFill>
        <p:spPr>
          <a:xfrm>
            <a:off x="5007401" y="3202116"/>
            <a:ext cx="4095569" cy="2648267"/>
          </a:xfrm>
          <a:prstGeom prst="rect">
            <a:avLst/>
          </a:prstGeom>
          <a:noFill/>
          <a:ln>
            <a:noFill/>
          </a:ln>
        </p:spPr>
      </p:pic>
      <p:sp>
        <p:nvSpPr>
          <p:cNvPr id="648" name="Google Shape;648;p59"/>
          <p:cNvSpPr txBox="1"/>
          <p:nvPr/>
        </p:nvSpPr>
        <p:spPr>
          <a:xfrm>
            <a:off x="9506267" y="4495585"/>
            <a:ext cx="2066400" cy="1231066"/>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across several types of large NLP systems, best alignment with fMRI in middle layers</a:t>
            </a:r>
            <a:endParaRPr sz="16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875489"/>
            <a:ext cx="11891962" cy="5657086"/>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[15 min]</a:t>
            </a:r>
          </a:p>
          <a:p>
            <a:pPr lvl="1"/>
            <a:r>
              <a:rPr lang="en"/>
              <a:t>Emerging abilities of language models [30 min]</a:t>
            </a:r>
            <a:endParaRPr lang="en-IN"/>
          </a:p>
          <a:p>
            <a:pPr lvl="1"/>
            <a:r>
              <a:rPr lang="en"/>
              <a:t>Text-to-Text Transfer Transformer, </a:t>
            </a:r>
            <a:r>
              <a:rPr lang="en-US"/>
              <a:t>Prompting, Instruction-tuning [30 min]</a:t>
            </a:r>
            <a:endParaRPr lang="en-IN" dirty="0"/>
          </a:p>
          <a:p>
            <a:r>
              <a:rPr lang="en-IN" dirty="0"/>
              <a:t>Lunch break [1 hour 30 min]</a:t>
            </a:r>
          </a:p>
          <a:p>
            <a:r>
              <a:rPr lang="en-IN">
                <a:solidFill>
                  <a:srgbClr val="FF0000"/>
                </a:solidFill>
              </a:rPr>
              <a:t>Language and Brain: Deep </a:t>
            </a:r>
            <a:r>
              <a:rPr lang="en-IN" dirty="0">
                <a:solidFill>
                  <a:srgbClr val="FF0000"/>
                </a:solidFill>
              </a:rPr>
              <a:t>Learning for </a:t>
            </a:r>
            <a:r>
              <a:rPr lang="en-IN">
                <a:solidFill>
                  <a:srgbClr val="FF0000"/>
                </a:solidFill>
              </a:rPr>
              <a:t>Brain Encoding and Decoding </a:t>
            </a:r>
            <a:r>
              <a:rPr lang="en-IN" dirty="0">
                <a:solidFill>
                  <a:srgbClr val="FF0000"/>
                </a:solidFill>
              </a:rPr>
              <a:t>[1 </a:t>
            </a:r>
            <a:r>
              <a:rPr lang="en-IN">
                <a:solidFill>
                  <a:srgbClr val="FF0000"/>
                </a:solidFill>
              </a:rPr>
              <a:t>hour 15 min]</a:t>
            </a:r>
          </a:p>
          <a:p>
            <a:pPr lvl="1"/>
            <a:r>
              <a:rPr lang="en-IN">
                <a:solidFill>
                  <a:srgbClr val="FF0000"/>
                </a:solidFill>
              </a:rPr>
              <a:t>Linguistic Brain Encoding [60 min]</a:t>
            </a:r>
          </a:p>
          <a:p>
            <a:pPr lvl="2"/>
            <a:r>
              <a:rPr lang="en-IN">
                <a:solidFill>
                  <a:srgbClr val="FF0000"/>
                </a:solidFill>
              </a:rPr>
              <a:t>Encoding pipeline</a:t>
            </a:r>
          </a:p>
          <a:p>
            <a:pPr lvl="2"/>
            <a:r>
              <a:rPr lang="en-IN"/>
              <a:t>Pretrained language models and brain alignment</a:t>
            </a:r>
          </a:p>
          <a:p>
            <a:pPr lvl="2"/>
            <a:r>
              <a:rPr lang="en-IN"/>
              <a:t>Challenges in using DL for cognitive science</a:t>
            </a:r>
          </a:p>
          <a:p>
            <a:pPr lvl="2"/>
            <a:r>
              <a:rPr lang="en-IN"/>
              <a:t>What are the reasons for better brain alignment?</a:t>
            </a:r>
          </a:p>
          <a:p>
            <a:pPr lvl="1"/>
            <a:r>
              <a:rPr lang="en-IN"/>
              <a:t>Linguistic Brain Decoding [15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3</a:t>
            </a:fld>
            <a:endParaRPr lang="en-US" dirty="0"/>
          </a:p>
        </p:txBody>
      </p:sp>
    </p:spTree>
    <p:extLst>
      <p:ext uri="{BB962C8B-B14F-4D97-AF65-F5344CB8AC3E}">
        <p14:creationId xmlns:p14="http://schemas.microsoft.com/office/powerpoint/2010/main" val="313658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Language: work utilizing DL progress</a:t>
            </a:r>
            <a:endParaRPr sz="2800" b="1">
              <a:latin typeface="Helvetica Neue" panose="020B0604020202020204" charset="0"/>
            </a:endParaRPr>
          </a:p>
        </p:txBody>
      </p:sp>
      <p:sp>
        <p:nvSpPr>
          <p:cNvPr id="654" name="Google Shape;654;p60"/>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30</a:t>
            </a:fld>
            <a:endParaRPr/>
          </a:p>
        </p:txBody>
      </p:sp>
      <p:sp>
        <p:nvSpPr>
          <p:cNvPr id="655" name="Google Shape;655;p60"/>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sentences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NLP systems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MEG &amp; fMRI, reading</a:t>
            </a:r>
            <a:endParaRPr sz="2400">
              <a:solidFill>
                <a:schemeClr val="dk1"/>
              </a:solidFill>
            </a:endParaRPr>
          </a:p>
        </p:txBody>
      </p:sp>
      <p:sp>
        <p:nvSpPr>
          <p:cNvPr id="656" name="Google Shape;656;p60"/>
          <p:cNvSpPr txBox="1"/>
          <p:nvPr/>
        </p:nvSpPr>
        <p:spPr>
          <a:xfrm>
            <a:off x="8704800" y="768500"/>
            <a:ext cx="2801600" cy="1723508"/>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best alignment with fMRI &amp; MEG in middle layers</a:t>
            </a:r>
            <a:endParaRPr sz="1600">
              <a:latin typeface="Calibri"/>
              <a:ea typeface="Calibri"/>
              <a:cs typeface="Calibri"/>
              <a:sym typeface="Calibri"/>
            </a:endParaRPr>
          </a:p>
          <a:p>
            <a:endParaRPr sz="1600">
              <a:latin typeface="Calibri"/>
              <a:ea typeface="Calibri"/>
              <a:cs typeface="Calibri"/>
              <a:sym typeface="Calibri"/>
            </a:endParaRPr>
          </a:p>
          <a:p>
            <a:r>
              <a:rPr lang="en" sz="1600">
                <a:latin typeface="Calibri"/>
                <a:ea typeface="Calibri"/>
                <a:cs typeface="Calibri"/>
                <a:sym typeface="Calibri"/>
              </a:rPr>
              <a:t>better performance at predicting next word -&gt; better prediction of fMRI &amp; MEg </a:t>
            </a:r>
            <a:endParaRPr sz="1600">
              <a:latin typeface="Calibri"/>
              <a:ea typeface="Calibri"/>
              <a:cs typeface="Calibri"/>
              <a:sym typeface="Calibri"/>
            </a:endParaRPr>
          </a:p>
        </p:txBody>
      </p:sp>
      <p:sp>
        <p:nvSpPr>
          <p:cNvPr id="657" name="Google Shape;657;p60"/>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5"/>
              </a:rPr>
              <a:t>Caucheteux, Charlotte, and Jean-Rémi King. "Brains and algorithms partially converge in natural language processing." Communications biology 5, no. 1 (2022): 1-10.</a:t>
            </a:r>
            <a:endParaRPr/>
          </a:p>
        </p:txBody>
      </p:sp>
      <p:pic>
        <p:nvPicPr>
          <p:cNvPr id="658" name="Google Shape;658;p60"/>
          <p:cNvPicPr preferRelativeResize="0"/>
          <p:nvPr/>
        </p:nvPicPr>
        <p:blipFill>
          <a:blip r:embed="rId6">
            <a:alphaModFix/>
          </a:blip>
          <a:stretch>
            <a:fillRect/>
          </a:stretch>
        </p:blipFill>
        <p:spPr>
          <a:xfrm>
            <a:off x="501667" y="2669134"/>
            <a:ext cx="2708115" cy="3239132"/>
          </a:xfrm>
          <a:prstGeom prst="rect">
            <a:avLst/>
          </a:prstGeom>
          <a:noFill/>
          <a:ln>
            <a:noFill/>
          </a:ln>
        </p:spPr>
      </p:pic>
      <p:pic>
        <p:nvPicPr>
          <p:cNvPr id="659" name="Google Shape;659;p60"/>
          <p:cNvPicPr preferRelativeResize="0"/>
          <p:nvPr/>
        </p:nvPicPr>
        <p:blipFill>
          <a:blip r:embed="rId7">
            <a:alphaModFix/>
          </a:blip>
          <a:stretch>
            <a:fillRect/>
          </a:stretch>
        </p:blipFill>
        <p:spPr>
          <a:xfrm>
            <a:off x="7916033" y="2719016"/>
            <a:ext cx="3161777" cy="3062981"/>
          </a:xfrm>
          <a:prstGeom prst="rect">
            <a:avLst/>
          </a:prstGeom>
          <a:noFill/>
          <a:ln>
            <a:noFill/>
          </a:ln>
        </p:spPr>
      </p:pic>
      <p:grpSp>
        <p:nvGrpSpPr>
          <p:cNvPr id="660" name="Google Shape;660;p60"/>
          <p:cNvGrpSpPr/>
          <p:nvPr/>
        </p:nvGrpSpPr>
        <p:grpSpPr>
          <a:xfrm>
            <a:off x="3238088" y="2642000"/>
            <a:ext cx="4449821" cy="3153600"/>
            <a:chOff x="2428566" y="1981500"/>
            <a:chExt cx="3337366" cy="2365200"/>
          </a:xfrm>
        </p:grpSpPr>
        <p:pic>
          <p:nvPicPr>
            <p:cNvPr id="661" name="Google Shape;661;p60"/>
            <p:cNvPicPr preferRelativeResize="0"/>
            <p:nvPr/>
          </p:nvPicPr>
          <p:blipFill rotWithShape="1">
            <a:blip r:embed="rId8">
              <a:alphaModFix/>
            </a:blip>
            <a:srcRect l="12807" r="62169"/>
            <a:stretch/>
          </p:blipFill>
          <p:spPr>
            <a:xfrm>
              <a:off x="2428566" y="2029050"/>
              <a:ext cx="1340549" cy="2317650"/>
            </a:xfrm>
            <a:prstGeom prst="rect">
              <a:avLst/>
            </a:prstGeom>
            <a:noFill/>
            <a:ln>
              <a:noFill/>
            </a:ln>
          </p:spPr>
        </p:pic>
        <p:pic>
          <p:nvPicPr>
            <p:cNvPr id="662" name="Google Shape;662;p60"/>
            <p:cNvPicPr preferRelativeResize="0"/>
            <p:nvPr/>
          </p:nvPicPr>
          <p:blipFill rotWithShape="1">
            <a:blip r:embed="rId8">
              <a:alphaModFix/>
            </a:blip>
            <a:srcRect l="65919"/>
            <a:stretch/>
          </p:blipFill>
          <p:spPr>
            <a:xfrm>
              <a:off x="3940232" y="1981500"/>
              <a:ext cx="1825700" cy="2317650"/>
            </a:xfrm>
            <a:prstGeom prst="rect">
              <a:avLst/>
            </a:prstGeom>
            <a:noFill/>
            <a:ln>
              <a:noFill/>
            </a:ln>
          </p:spPr>
        </p:pic>
      </p:grpSp>
      <p:sp>
        <p:nvSpPr>
          <p:cNvPr id="663" name="Google Shape;663;p60"/>
          <p:cNvSpPr/>
          <p:nvPr/>
        </p:nvSpPr>
        <p:spPr>
          <a:xfrm>
            <a:off x="4852200" y="2896800"/>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4" name="Google Shape;664;p60"/>
          <p:cNvSpPr/>
          <p:nvPr/>
        </p:nvSpPr>
        <p:spPr>
          <a:xfrm>
            <a:off x="4852200" y="38055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5" name="Google Shape;665;p60"/>
          <p:cNvSpPr/>
          <p:nvPr/>
        </p:nvSpPr>
        <p:spPr>
          <a:xfrm>
            <a:off x="4852200" y="4664733"/>
            <a:ext cx="272400" cy="2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 name="Google Shape;154;g2978e5e2abf_0_30">
            <a:extLst>
              <a:ext uri="{FF2B5EF4-FFF2-40B4-BE49-F238E27FC236}">
                <a16:creationId xmlns:a16="http://schemas.microsoft.com/office/drawing/2014/main" id="{DEDB63B4-2D2B-47F7-764E-82AE8F5C7832}"/>
              </a:ext>
            </a:extLst>
          </p:cNvPr>
          <p:cNvPicPr preferRelativeResize="0"/>
          <p:nvPr/>
        </p:nvPicPr>
        <p:blipFill>
          <a:blip r:embed="rId9">
            <a:alphaModFix/>
          </a:blip>
          <a:stretch>
            <a:fillRect/>
          </a:stretch>
        </p:blipFill>
        <p:spPr>
          <a:xfrm>
            <a:off x="77821" y="997044"/>
            <a:ext cx="12114178" cy="5334268"/>
          </a:xfrm>
          <a:prstGeom prst="rect">
            <a:avLst/>
          </a:prstGeom>
          <a:noFill/>
          <a:ln>
            <a:noFill/>
          </a:ln>
        </p:spPr>
      </p:pic>
      <p:pic>
        <p:nvPicPr>
          <p:cNvPr id="3" name="pq1L2cFypP9GN-7P">
            <a:hlinkClick r:id="" action="ppaction://media"/>
            <a:extLst>
              <a:ext uri="{FF2B5EF4-FFF2-40B4-BE49-F238E27FC236}">
                <a16:creationId xmlns:a16="http://schemas.microsoft.com/office/drawing/2014/main" id="{C3B09BD9-C316-8041-A8B4-EC7212C1CF2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383276" y="1952370"/>
            <a:ext cx="7007157" cy="39415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Language: work utilizing DL progress</a:t>
            </a:r>
            <a:endParaRPr sz="2800" b="1">
              <a:latin typeface="Helvetica Neue" panose="020B0604020202020204" charset="0"/>
            </a:endParaRPr>
          </a:p>
        </p:txBody>
      </p:sp>
      <p:sp>
        <p:nvSpPr>
          <p:cNvPr id="692" name="Google Shape;692;p64"/>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Schrimpf, Martin, Idan Asher Blank, Greta Tuckute, Carina Kauf, Eghbal A. Hosseini, Nancy Kanwisher, Joshua B. Tenenbaum, and Evelina Fedorenko. "The neural architecture of language: Integrative modeling converges on predictive processing." Proceedings of the National Academy of Sciences 118, no. 45 (2021): e2105646118.</a:t>
            </a:r>
            <a:endParaRPr/>
          </a:p>
        </p:txBody>
      </p:sp>
      <p:sp>
        <p:nvSpPr>
          <p:cNvPr id="693" name="Google Shape;693;p64"/>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a:t>
            </a:r>
            <a:r>
              <a:rPr lang="en" sz="2267">
                <a:latin typeface="Calibri"/>
                <a:ea typeface="Calibri"/>
                <a:cs typeface="Calibri"/>
                <a:sym typeface="Calibri"/>
              </a:rPr>
              <a:t>sentences, passages, short story</a:t>
            </a:r>
            <a:endParaRPr sz="2267">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NLP systems (BERT, GPT-2, T5 , and XLM) </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&amp; ECoG, reading &amp; listening</a:t>
            </a:r>
            <a:endParaRPr sz="2400">
              <a:solidFill>
                <a:schemeClr val="dk1"/>
              </a:solidFill>
            </a:endParaRPr>
          </a:p>
        </p:txBody>
      </p:sp>
      <p:grpSp>
        <p:nvGrpSpPr>
          <p:cNvPr id="694" name="Google Shape;694;p64"/>
          <p:cNvGrpSpPr/>
          <p:nvPr/>
        </p:nvGrpSpPr>
        <p:grpSpPr>
          <a:xfrm>
            <a:off x="2354782" y="2745993"/>
            <a:ext cx="5488927" cy="3090201"/>
            <a:chOff x="353825" y="2103125"/>
            <a:chExt cx="4116695" cy="2317651"/>
          </a:xfrm>
        </p:grpSpPr>
        <p:pic>
          <p:nvPicPr>
            <p:cNvPr id="695" name="Google Shape;695;p64"/>
            <p:cNvPicPr preferRelativeResize="0"/>
            <p:nvPr/>
          </p:nvPicPr>
          <p:blipFill>
            <a:blip r:embed="rId4">
              <a:alphaModFix/>
            </a:blip>
            <a:stretch>
              <a:fillRect/>
            </a:stretch>
          </p:blipFill>
          <p:spPr>
            <a:xfrm>
              <a:off x="353825" y="2103125"/>
              <a:ext cx="4116695" cy="2317651"/>
            </a:xfrm>
            <a:prstGeom prst="rect">
              <a:avLst/>
            </a:prstGeom>
            <a:noFill/>
            <a:ln>
              <a:noFill/>
            </a:ln>
          </p:spPr>
        </p:pic>
        <p:sp>
          <p:nvSpPr>
            <p:cNvPr id="696" name="Google Shape;696;p64"/>
            <p:cNvSpPr/>
            <p:nvPr/>
          </p:nvSpPr>
          <p:spPr>
            <a:xfrm>
              <a:off x="353825" y="2141600"/>
              <a:ext cx="234300" cy="2571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700" name="Google Shape;700;p64"/>
          <p:cNvSpPr txBox="1"/>
          <p:nvPr/>
        </p:nvSpPr>
        <p:spPr>
          <a:xfrm>
            <a:off x="9121817" y="2119560"/>
            <a:ext cx="2834400" cy="984845"/>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some NLP systems can predict fMRI and ECoG up to 100% of estimated noise ceiling</a:t>
            </a:r>
            <a:endParaRPr sz="160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D222C25-C46D-1732-8E99-B363783A3550}"/>
              </a:ext>
            </a:extLst>
          </p:cNvPr>
          <p:cNvSpPr>
            <a:spLocks noGrp="1"/>
          </p:cNvSpPr>
          <p:nvPr>
            <p:ph type="sldNum" idx="12"/>
          </p:nvPr>
        </p:nvSpPr>
        <p:spPr/>
        <p:txBody>
          <a:bodyPr/>
          <a:lstStyle/>
          <a:p>
            <a:fld id="{00000000-1234-1234-1234-123412341234}" type="slidenum">
              <a:rPr lang="en" smtClean="0"/>
              <a:pPr/>
              <a:t>31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Audio: work utilizing DL progress</a:t>
            </a:r>
            <a:endParaRPr sz="2800" b="1">
              <a:latin typeface="Helvetica Neue" panose="020B0604020202020204" charset="0"/>
            </a:endParaRPr>
          </a:p>
        </p:txBody>
      </p:sp>
      <p:sp>
        <p:nvSpPr>
          <p:cNvPr id="776" name="Google Shape;776;p70"/>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32</a:t>
            </a:fld>
            <a:endParaRPr/>
          </a:p>
        </p:txBody>
      </p:sp>
      <p:sp>
        <p:nvSpPr>
          <p:cNvPr id="777" name="Google Shape;777;p70"/>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Vaidya, Aditya R., Shailee Jain, and Alexander G. Huth. "Self-supervised models of audio effectively explain human cortical responses to speech." ICML (2022).</a:t>
            </a:r>
            <a:endParaRPr/>
          </a:p>
        </p:txBody>
      </p:sp>
      <p:sp>
        <p:nvSpPr>
          <p:cNvPr id="778" name="Google Shape;778;p70"/>
          <p:cNvSpPr txBox="1"/>
          <p:nvPr/>
        </p:nvSpPr>
        <p:spPr>
          <a:xfrm>
            <a:off x="203200" y="935167"/>
            <a:ext cx="82744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Moth Radio Hour</a:t>
            </a:r>
            <a:endParaRPr sz="2267">
              <a:solidFill>
                <a:srgbClr val="FF0000"/>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a:t>
            </a:r>
            <a:r>
              <a:rPr lang="en" sz="2267" b="1">
                <a:solidFill>
                  <a:schemeClr val="dk1"/>
                </a:solidFill>
                <a:latin typeface="Calibri"/>
                <a:ea typeface="Calibri"/>
                <a:cs typeface="Calibri"/>
                <a:sym typeface="Calibri"/>
              </a:rPr>
              <a:t>self-supervised speech models</a:t>
            </a:r>
            <a:endParaRPr sz="2267" b="1">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a:t>
            </a:r>
            <a:r>
              <a:rPr lang="en" sz="2267">
                <a:solidFill>
                  <a:srgbClr val="222222"/>
                </a:solidFill>
                <a:latin typeface="Calibri"/>
                <a:ea typeface="Calibri"/>
                <a:cs typeface="Calibri"/>
                <a:sym typeface="Calibri"/>
              </a:rPr>
              <a:t> listening</a:t>
            </a:r>
            <a:endParaRPr sz="2400">
              <a:solidFill>
                <a:srgbClr val="222222"/>
              </a:solidFill>
            </a:endParaRPr>
          </a:p>
        </p:txBody>
      </p:sp>
      <p:pic>
        <p:nvPicPr>
          <p:cNvPr id="779" name="Google Shape;779;p70"/>
          <p:cNvPicPr preferRelativeResize="0"/>
          <p:nvPr/>
        </p:nvPicPr>
        <p:blipFill>
          <a:blip r:embed="rId4">
            <a:alphaModFix/>
          </a:blip>
          <a:stretch>
            <a:fillRect/>
          </a:stretch>
        </p:blipFill>
        <p:spPr>
          <a:xfrm>
            <a:off x="6298433" y="2927552"/>
            <a:ext cx="4967608" cy="3090201"/>
          </a:xfrm>
          <a:prstGeom prst="rect">
            <a:avLst/>
          </a:prstGeom>
          <a:noFill/>
          <a:ln>
            <a:noFill/>
          </a:ln>
        </p:spPr>
      </p:pic>
      <p:pic>
        <p:nvPicPr>
          <p:cNvPr id="780" name="Google Shape;780;p70"/>
          <p:cNvPicPr preferRelativeResize="0"/>
          <p:nvPr/>
        </p:nvPicPr>
        <p:blipFill>
          <a:blip r:embed="rId5">
            <a:alphaModFix/>
          </a:blip>
          <a:stretch>
            <a:fillRect/>
          </a:stretch>
        </p:blipFill>
        <p:spPr>
          <a:xfrm rot="10800000">
            <a:off x="203147" y="5962534"/>
            <a:ext cx="53" cy="1"/>
          </a:xfrm>
          <a:prstGeom prst="rect">
            <a:avLst/>
          </a:prstGeom>
          <a:noFill/>
          <a:ln>
            <a:noFill/>
          </a:ln>
        </p:spPr>
      </p:pic>
      <p:sp>
        <p:nvSpPr>
          <p:cNvPr id="781" name="Google Shape;781;p70"/>
          <p:cNvSpPr txBox="1"/>
          <p:nvPr/>
        </p:nvSpPr>
        <p:spPr>
          <a:xfrm>
            <a:off x="8477600" y="1447368"/>
            <a:ext cx="3062400" cy="984845"/>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Middle layers of self-supervised speech models predict auditory cortex the best</a:t>
            </a:r>
            <a:endParaRPr sz="1600">
              <a:latin typeface="Calibri"/>
              <a:ea typeface="Calibri"/>
              <a:cs typeface="Calibri"/>
              <a:sym typeface="Calibri"/>
            </a:endParaRPr>
          </a:p>
        </p:txBody>
      </p:sp>
      <p:pic>
        <p:nvPicPr>
          <p:cNvPr id="782" name="Google Shape;782;p70"/>
          <p:cNvPicPr preferRelativeResize="0"/>
          <p:nvPr/>
        </p:nvPicPr>
        <p:blipFill>
          <a:blip r:embed="rId6">
            <a:alphaModFix/>
          </a:blip>
          <a:stretch>
            <a:fillRect/>
          </a:stretch>
        </p:blipFill>
        <p:spPr>
          <a:xfrm>
            <a:off x="1143501" y="2972667"/>
            <a:ext cx="4744324" cy="29999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7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Audio: work utilizing DL progress</a:t>
            </a:r>
            <a:endParaRPr sz="2800" b="1">
              <a:latin typeface="Helvetica Neue" panose="020B0604020202020204" charset="0"/>
            </a:endParaRPr>
          </a:p>
        </p:txBody>
      </p:sp>
      <p:sp>
        <p:nvSpPr>
          <p:cNvPr id="788" name="Google Shape;788;p71"/>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33</a:t>
            </a:fld>
            <a:endParaRPr/>
          </a:p>
        </p:txBody>
      </p:sp>
      <p:sp>
        <p:nvSpPr>
          <p:cNvPr id="789" name="Google Shape;789;p71"/>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hlinkClick r:id="rId3"/>
              </a:rPr>
              <a:t>Millet, Juliette, Charlotte Caucheteux, Pierre Orhan, Yves Boubenec, Alexandre Gramfort, Ewan Dunbar, Christophe Pallier, and Jean-Remi King. "Toward a realistic model of speech processing in the brain with self-supervised learning." arXiv preprint arXiv:2206.01685 (2022).</a:t>
            </a:r>
            <a:endParaRPr/>
          </a:p>
        </p:txBody>
      </p:sp>
      <p:sp>
        <p:nvSpPr>
          <p:cNvPr id="790" name="Google Shape;790;p71"/>
          <p:cNvSpPr txBox="1"/>
          <p:nvPr/>
        </p:nvSpPr>
        <p:spPr>
          <a:xfrm>
            <a:off x="265967" y="1138733"/>
            <a:ext cx="11476000" cy="1688307"/>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audio books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derived from pretrained self-supervised speech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a:t>
            </a:r>
            <a:r>
              <a:rPr lang="en" sz="2267">
                <a:latin typeface="Calibri"/>
                <a:ea typeface="Calibri"/>
                <a:cs typeface="Calibri"/>
                <a:sym typeface="Calibri"/>
              </a:rPr>
              <a:t> listening in 3 languages (Eng, Fr, Mandarin)</a:t>
            </a:r>
            <a:endParaRPr sz="2400"/>
          </a:p>
        </p:txBody>
      </p:sp>
      <p:sp>
        <p:nvSpPr>
          <p:cNvPr id="791" name="Google Shape;791;p71"/>
          <p:cNvSpPr txBox="1"/>
          <p:nvPr/>
        </p:nvSpPr>
        <p:spPr>
          <a:xfrm>
            <a:off x="7454667" y="3066451"/>
            <a:ext cx="3062400" cy="1969730"/>
          </a:xfrm>
          <a:prstGeom prst="rect">
            <a:avLst/>
          </a:prstGeom>
          <a:solidFill>
            <a:srgbClr val="FFF2CC"/>
          </a:solidFill>
          <a:ln>
            <a:noFill/>
          </a:ln>
        </p:spPr>
        <p:txBody>
          <a:bodyPr spcFirstLastPara="1" wrap="square" lIns="121900" tIns="121900" rIns="121900" bIns="121900" anchor="t" anchorCtr="0">
            <a:spAutoFit/>
          </a:bodyPr>
          <a:lstStyle/>
          <a:p>
            <a:r>
              <a:rPr lang="en" sz="1600">
                <a:latin typeface="Calibri"/>
                <a:ea typeface="Calibri"/>
                <a:cs typeface="Calibri"/>
                <a:sym typeface="Calibri"/>
              </a:rPr>
              <a:t>Self-supervised speech models reveal specialization for native sounds in the STS and MTG;</a:t>
            </a:r>
            <a:endParaRPr sz="1600">
              <a:latin typeface="Calibri"/>
              <a:ea typeface="Calibri"/>
              <a:cs typeface="Calibri"/>
              <a:sym typeface="Calibri"/>
            </a:endParaRPr>
          </a:p>
          <a:p>
            <a:endParaRPr sz="1600">
              <a:latin typeface="Calibri"/>
              <a:ea typeface="Calibri"/>
              <a:cs typeface="Calibri"/>
              <a:sym typeface="Calibri"/>
            </a:endParaRPr>
          </a:p>
          <a:p>
            <a:r>
              <a:rPr lang="en" sz="1600">
                <a:latin typeface="Calibri"/>
                <a:ea typeface="Calibri"/>
                <a:cs typeface="Calibri"/>
                <a:sym typeface="Calibri"/>
              </a:rPr>
              <a:t>IFG and AG show more general specialization for speech rather than native-language</a:t>
            </a:r>
            <a:endParaRPr sz="1600">
              <a:latin typeface="Calibri"/>
              <a:ea typeface="Calibri"/>
              <a:cs typeface="Calibri"/>
              <a:sym typeface="Calibri"/>
            </a:endParaRPr>
          </a:p>
        </p:txBody>
      </p:sp>
      <p:pic>
        <p:nvPicPr>
          <p:cNvPr id="792" name="Google Shape;792;p71"/>
          <p:cNvPicPr preferRelativeResize="0"/>
          <p:nvPr/>
        </p:nvPicPr>
        <p:blipFill>
          <a:blip r:embed="rId4">
            <a:alphaModFix/>
          </a:blip>
          <a:stretch>
            <a:fillRect/>
          </a:stretch>
        </p:blipFill>
        <p:spPr>
          <a:xfrm>
            <a:off x="793467" y="2764200"/>
            <a:ext cx="6255035" cy="3306467"/>
          </a:xfrm>
          <a:prstGeom prst="rect">
            <a:avLst/>
          </a:prstGeom>
          <a:noFill/>
          <a:ln>
            <a:noFill/>
          </a:ln>
        </p:spPr>
      </p:pic>
      <p:pic>
        <p:nvPicPr>
          <p:cNvPr id="2" name="Google Shape;154;g2978e5e2abf_0_30">
            <a:extLst>
              <a:ext uri="{FF2B5EF4-FFF2-40B4-BE49-F238E27FC236}">
                <a16:creationId xmlns:a16="http://schemas.microsoft.com/office/drawing/2014/main" id="{F82999C0-1BE3-D74C-DB4C-D93BA4536B0C}"/>
              </a:ext>
            </a:extLst>
          </p:cNvPr>
          <p:cNvPicPr preferRelativeResize="0"/>
          <p:nvPr/>
        </p:nvPicPr>
        <p:blipFill>
          <a:blip r:embed="rId5">
            <a:alphaModFix/>
          </a:blip>
          <a:stretch>
            <a:fillRect/>
          </a:stretch>
        </p:blipFill>
        <p:spPr>
          <a:xfrm>
            <a:off x="77821" y="997044"/>
            <a:ext cx="12114178" cy="53342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34</a:t>
            </a:fld>
            <a:endParaRPr/>
          </a:p>
        </p:txBody>
      </p:sp>
      <p:sp>
        <p:nvSpPr>
          <p:cNvPr id="430" name="Google Shape;430;p41"/>
          <p:cNvSpPr txBox="1">
            <a:spLocks noGrp="1"/>
          </p:cNvSpPr>
          <p:nvPr>
            <p:ph type="body" idx="4294967295"/>
          </p:nvPr>
        </p:nvSpPr>
        <p:spPr>
          <a:xfrm>
            <a:off x="298766" y="6382878"/>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Gupta, Manish and Toneva, Mariya. "Joint processing of linguistic properties in brains and language models."  2022 arXiv.</a:t>
            </a:r>
            <a:endParaRPr/>
          </a:p>
        </p:txBody>
      </p:sp>
      <p:sp>
        <p:nvSpPr>
          <p:cNvPr id="432" name="Google Shape;432;p41"/>
          <p:cNvSpPr txBox="1"/>
          <p:nvPr/>
        </p:nvSpPr>
        <p:spPr>
          <a:xfrm>
            <a:off x="7836853" y="3097698"/>
            <a:ext cx="4024209" cy="738623"/>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600"/>
              <a:t>Text models predict fMRI recordings significantly better than speech models</a:t>
            </a:r>
          </a:p>
        </p:txBody>
      </p:sp>
      <p:sp>
        <p:nvSpPr>
          <p:cNvPr id="433" name="Google Shape;433;p41"/>
          <p:cNvSpPr txBox="1"/>
          <p:nvPr/>
        </p:nvSpPr>
        <p:spPr>
          <a:xfrm>
            <a:off x="92686" y="862706"/>
            <a:ext cx="7744167" cy="224057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Stimuli: Narrative Stories</a:t>
            </a:r>
          </a:p>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Stimulus representation: pretrained NLP model and speech models</a:t>
            </a:r>
          </a:p>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Brain recording &amp; modality: fMRI, Reading, Listening</a:t>
            </a:r>
          </a:p>
          <a:p>
            <a:pPr>
              <a:lnSpc>
                <a:spcPct val="90000"/>
              </a:lnSpc>
              <a:buClr>
                <a:schemeClr val="dk1"/>
              </a:buClr>
              <a:buSzPts val="1700"/>
            </a:pPr>
            <a:endParaRPr lang="en" sz="1600">
              <a:solidFill>
                <a:schemeClr val="dk1"/>
              </a:solidFill>
              <a:latin typeface="Calibri"/>
              <a:ea typeface="Calibri"/>
              <a:cs typeface="Calibri"/>
              <a:sym typeface="Calibri"/>
            </a:endParaRPr>
          </a:p>
          <a:p>
            <a:pPr marL="237061" indent="-262460">
              <a:lnSpc>
                <a:spcPct val="90000"/>
              </a:lnSpc>
              <a:buClr>
                <a:schemeClr val="dk1"/>
              </a:buClr>
              <a:buSzPts val="1700"/>
              <a:buChar char="•"/>
            </a:pPr>
            <a:r>
              <a:rPr lang="en" sz="1600" b="1">
                <a:solidFill>
                  <a:schemeClr val="dk1"/>
                </a:solidFill>
                <a:latin typeface="Calibri"/>
                <a:cs typeface="Calibri"/>
                <a:sym typeface="Calibri"/>
              </a:rPr>
              <a:t>Questions:</a:t>
            </a:r>
            <a:r>
              <a:rPr lang="en" sz="1600">
                <a:solidFill>
                  <a:schemeClr val="dk1"/>
                </a:solidFill>
                <a:latin typeface="Calibri"/>
                <a:cs typeface="Calibri"/>
                <a:sym typeface="Calibri"/>
              </a:rPr>
              <a:t> I</a:t>
            </a:r>
            <a:r>
              <a:rPr lang="en-US" sz="1600"/>
              <a:t>s the choice of stimulus modality (reading vs. listening) important for the study of brain alignment? </a:t>
            </a:r>
          </a:p>
          <a:p>
            <a:pPr marL="237061" indent="-262460">
              <a:lnSpc>
                <a:spcPct val="90000"/>
              </a:lnSpc>
              <a:buClr>
                <a:schemeClr val="dk1"/>
              </a:buClr>
              <a:buSzPts val="1700"/>
              <a:buChar char="•"/>
            </a:pPr>
            <a:r>
              <a:rPr lang="en-US" sz="1600"/>
              <a:t>Are all naturalistic fMRI datasets equally good for brain encoding?</a:t>
            </a:r>
          </a:p>
          <a:p>
            <a:pPr marL="237061" indent="-262460">
              <a:lnSpc>
                <a:spcPct val="90000"/>
              </a:lnSpc>
              <a:buClr>
                <a:schemeClr val="dk1"/>
              </a:buClr>
              <a:buSzPts val="1700"/>
              <a:buChar char="•"/>
            </a:pPr>
            <a:r>
              <a:rPr lang="en-US" sz="1600"/>
              <a:t>How does the type of model (text vs. speech and encoder vs. decoder) affect the resulting alignment?</a:t>
            </a:r>
          </a:p>
        </p:txBody>
      </p:sp>
      <p:pic>
        <p:nvPicPr>
          <p:cNvPr id="7" name="Picture 6" descr="A picture containing art&#10;&#10;Description automatically generated with medium confidence">
            <a:extLst>
              <a:ext uri="{FF2B5EF4-FFF2-40B4-BE49-F238E27FC236}">
                <a16:creationId xmlns:a16="http://schemas.microsoft.com/office/drawing/2014/main" id="{AFCF3D09-E3E2-C4F9-8A95-B65727442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967" y="55624"/>
            <a:ext cx="4096614" cy="2754251"/>
          </a:xfrm>
          <a:prstGeom prst="rect">
            <a:avLst/>
          </a:prstGeom>
        </p:spPr>
      </p:pic>
      <p:pic>
        <p:nvPicPr>
          <p:cNvPr id="9" name="Picture 8" descr="A picture containing line, text, plot, diagram&#10;&#10;Description automatically generated">
            <a:extLst>
              <a:ext uri="{FF2B5EF4-FFF2-40B4-BE49-F238E27FC236}">
                <a16:creationId xmlns:a16="http://schemas.microsoft.com/office/drawing/2014/main" id="{03519906-C987-5B1A-2545-20F1898EEB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17" y="4494310"/>
            <a:ext cx="11955163" cy="1873525"/>
          </a:xfrm>
          <a:prstGeom prst="rect">
            <a:avLst/>
          </a:prstGeom>
        </p:spPr>
      </p:pic>
      <p:pic>
        <p:nvPicPr>
          <p:cNvPr id="11" name="Picture 10" descr="A picture containing text, screenshot, font, number&#10;&#10;Description automatically generated">
            <a:extLst>
              <a:ext uri="{FF2B5EF4-FFF2-40B4-BE49-F238E27FC236}">
                <a16:creationId xmlns:a16="http://schemas.microsoft.com/office/drawing/2014/main" id="{1FC1EF70-AB43-F530-9335-2EEACE93A0BF}"/>
              </a:ext>
            </a:extLst>
          </p:cNvPr>
          <p:cNvPicPr>
            <a:picLocks noChangeAspect="1"/>
          </p:cNvPicPr>
          <p:nvPr/>
        </p:nvPicPr>
        <p:blipFill rotWithShape="1">
          <a:blip r:embed="rId6">
            <a:extLst>
              <a:ext uri="{28A0092B-C50C-407E-A947-70E740481C1C}">
                <a14:useLocalDpi xmlns:a14="http://schemas.microsoft.com/office/drawing/2010/main" val="0"/>
              </a:ext>
            </a:extLst>
          </a:blip>
          <a:srcRect b="55456"/>
          <a:stretch/>
        </p:blipFill>
        <p:spPr>
          <a:xfrm>
            <a:off x="118417" y="3324878"/>
            <a:ext cx="3706239" cy="1004692"/>
          </a:xfrm>
          <a:prstGeom prst="rect">
            <a:avLst/>
          </a:prstGeom>
        </p:spPr>
      </p:pic>
      <p:pic>
        <p:nvPicPr>
          <p:cNvPr id="12" name="Picture 11" descr="A picture containing text, screenshot, font, number&#10;&#10;Description automatically generated">
            <a:extLst>
              <a:ext uri="{FF2B5EF4-FFF2-40B4-BE49-F238E27FC236}">
                <a16:creationId xmlns:a16="http://schemas.microsoft.com/office/drawing/2014/main" id="{18FC626F-E584-65D5-9532-949B69A16EB6}"/>
              </a:ext>
            </a:extLst>
          </p:cNvPr>
          <p:cNvPicPr>
            <a:picLocks noChangeAspect="1"/>
          </p:cNvPicPr>
          <p:nvPr/>
        </p:nvPicPr>
        <p:blipFill rotWithShape="1">
          <a:blip r:embed="rId6">
            <a:extLst>
              <a:ext uri="{28A0092B-C50C-407E-A947-70E740481C1C}">
                <a14:useLocalDpi xmlns:a14="http://schemas.microsoft.com/office/drawing/2010/main" val="0"/>
              </a:ext>
            </a:extLst>
          </a:blip>
          <a:srcRect t="55456"/>
          <a:stretch/>
        </p:blipFill>
        <p:spPr>
          <a:xfrm>
            <a:off x="3990500" y="3324878"/>
            <a:ext cx="3706239" cy="1004692"/>
          </a:xfrm>
          <a:prstGeom prst="rect">
            <a:avLst/>
          </a:prstGeom>
        </p:spPr>
      </p:pic>
      <p:sp>
        <p:nvSpPr>
          <p:cNvPr id="2" name="Title 4">
            <a:extLst>
              <a:ext uri="{FF2B5EF4-FFF2-40B4-BE49-F238E27FC236}">
                <a16:creationId xmlns:a16="http://schemas.microsoft.com/office/drawing/2014/main" id="{30020976-8227-3209-33F7-DB614009A49D}"/>
              </a:ext>
            </a:extLst>
          </p:cNvPr>
          <p:cNvSpPr>
            <a:spLocks noGrp="1"/>
          </p:cNvSpPr>
          <p:nvPr>
            <p:ph type="title"/>
          </p:nvPr>
        </p:nvSpPr>
        <p:spPr>
          <a:xfrm>
            <a:off x="0" y="1"/>
            <a:ext cx="12192000" cy="952500"/>
          </a:xfrm>
        </p:spPr>
        <p:txBody>
          <a:bodyPr>
            <a:normAutofit/>
          </a:bodyPr>
          <a:lstStyle/>
          <a:p>
            <a:r>
              <a:rPr lang="en-US" sz="2800" b="1">
                <a:latin typeface="Helvetica Neue" panose="020B0604020202020204" charset="0"/>
              </a:rPr>
              <a:t>Aspects of NLP models and Brain datasets</a:t>
            </a:r>
            <a:endParaRPr lang="en-IN" sz="2800" b="1" dirty="0">
              <a:latin typeface="Helvetica Neue" panose="020B0604020202020204" charset="0"/>
            </a:endParaRPr>
          </a:p>
        </p:txBody>
      </p:sp>
    </p:spTree>
    <p:extLst>
      <p:ext uri="{BB962C8B-B14F-4D97-AF65-F5344CB8AC3E}">
        <p14:creationId xmlns:p14="http://schemas.microsoft.com/office/powerpoint/2010/main" val="3399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875489"/>
            <a:ext cx="11891962" cy="5657086"/>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[15 min]</a:t>
            </a:r>
          </a:p>
          <a:p>
            <a:pPr lvl="1"/>
            <a:r>
              <a:rPr lang="en"/>
              <a:t>Emerging abilities of language models [30 min]</a:t>
            </a:r>
            <a:endParaRPr lang="en-IN"/>
          </a:p>
          <a:p>
            <a:pPr lvl="1"/>
            <a:r>
              <a:rPr lang="en"/>
              <a:t>Text-to-Text Transfer Transformer, </a:t>
            </a:r>
            <a:r>
              <a:rPr lang="en-US"/>
              <a:t>Prompting, Instruction-tuning [30 min]</a:t>
            </a:r>
            <a:endParaRPr lang="en-IN" dirty="0"/>
          </a:p>
          <a:p>
            <a:r>
              <a:rPr lang="en-IN" dirty="0"/>
              <a:t>Lunch break [1 hour 30 min]</a:t>
            </a:r>
          </a:p>
          <a:p>
            <a:r>
              <a:rPr lang="en-IN">
                <a:solidFill>
                  <a:srgbClr val="FF0000"/>
                </a:solidFill>
              </a:rPr>
              <a:t>Language and Brain: Deep </a:t>
            </a:r>
            <a:r>
              <a:rPr lang="en-IN" dirty="0">
                <a:solidFill>
                  <a:srgbClr val="FF0000"/>
                </a:solidFill>
              </a:rPr>
              <a:t>Learning for </a:t>
            </a:r>
            <a:r>
              <a:rPr lang="en-IN">
                <a:solidFill>
                  <a:srgbClr val="FF0000"/>
                </a:solidFill>
              </a:rPr>
              <a:t>Brain Encoding and Decoding </a:t>
            </a:r>
            <a:r>
              <a:rPr lang="en-IN" dirty="0">
                <a:solidFill>
                  <a:srgbClr val="FF0000"/>
                </a:solidFill>
              </a:rPr>
              <a:t>[1 </a:t>
            </a:r>
            <a:r>
              <a:rPr lang="en-IN">
                <a:solidFill>
                  <a:srgbClr val="FF0000"/>
                </a:solidFill>
              </a:rPr>
              <a:t>hour 15 min]</a:t>
            </a:r>
          </a:p>
          <a:p>
            <a:pPr lvl="1"/>
            <a:r>
              <a:rPr lang="en-IN">
                <a:solidFill>
                  <a:srgbClr val="FF0000"/>
                </a:solidFill>
              </a:rPr>
              <a:t>Linguistic Brain Encoding [60 min]</a:t>
            </a:r>
          </a:p>
          <a:p>
            <a:pPr lvl="2"/>
            <a:r>
              <a:rPr lang="en-IN"/>
              <a:t>Encoding pipeline</a:t>
            </a:r>
          </a:p>
          <a:p>
            <a:pPr lvl="2"/>
            <a:r>
              <a:rPr lang="en-IN"/>
              <a:t>Pretrained language models and brain alignment.</a:t>
            </a:r>
          </a:p>
          <a:p>
            <a:pPr lvl="2"/>
            <a:r>
              <a:rPr lang="en-IN">
                <a:solidFill>
                  <a:srgbClr val="FF0000"/>
                </a:solidFill>
              </a:rPr>
              <a:t>Challenges in using DL for cognitive science</a:t>
            </a:r>
          </a:p>
          <a:p>
            <a:pPr lvl="2"/>
            <a:r>
              <a:rPr lang="en-IN"/>
              <a:t>What are the reasons for better brain alignment?</a:t>
            </a:r>
          </a:p>
          <a:p>
            <a:pPr lvl="1"/>
            <a:r>
              <a:rPr lang="en-IN"/>
              <a:t>Linguistic Brain Decoding [15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35</a:t>
            </a:fld>
            <a:endParaRPr lang="en-US" dirty="0"/>
          </a:p>
        </p:txBody>
      </p:sp>
    </p:spTree>
    <p:extLst>
      <p:ext uri="{BB962C8B-B14F-4D97-AF65-F5344CB8AC3E}">
        <p14:creationId xmlns:p14="http://schemas.microsoft.com/office/powerpoint/2010/main" val="721598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109" name="Google Shape;109;p21"/>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indent="0">
              <a:buNone/>
            </a:pPr>
            <a:endParaRPr/>
          </a:p>
          <a:p>
            <a:pPr marL="0" indent="0">
              <a:buNone/>
            </a:pPr>
            <a:endParaRPr sz="2400"/>
          </a:p>
          <a:p>
            <a:pPr marL="0" indent="0">
              <a:buNone/>
            </a:pPr>
            <a:endParaRPr sz="2400"/>
          </a:p>
          <a:p>
            <a:pPr marL="0" indent="0">
              <a:buNone/>
            </a:pPr>
            <a:endParaRPr sz="2400"/>
          </a:p>
          <a:p>
            <a:pPr marL="0" indent="0">
              <a:buNone/>
            </a:pPr>
            <a:endParaRPr/>
          </a:p>
        </p:txBody>
      </p:sp>
      <p:sp>
        <p:nvSpPr>
          <p:cNvPr id="110" name="Google Shape;110;p21"/>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36</a:t>
            </a:fld>
            <a:endParaRPr/>
          </a:p>
        </p:txBody>
      </p:sp>
      <p:grpSp>
        <p:nvGrpSpPr>
          <p:cNvPr id="111" name="Google Shape;111;p21"/>
          <p:cNvGrpSpPr/>
          <p:nvPr/>
        </p:nvGrpSpPr>
        <p:grpSpPr>
          <a:xfrm>
            <a:off x="2538919" y="1959685"/>
            <a:ext cx="6911349" cy="3020530"/>
            <a:chOff x="661075" y="1740175"/>
            <a:chExt cx="4907375" cy="2265398"/>
          </a:xfrm>
        </p:grpSpPr>
        <p:sp>
          <p:nvSpPr>
            <p:cNvPr id="112" name="Google Shape;112;p21"/>
            <p:cNvSpPr txBox="1"/>
            <p:nvPr/>
          </p:nvSpPr>
          <p:spPr>
            <a:xfrm>
              <a:off x="661075" y="1740175"/>
              <a:ext cx="4823700"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NLP systems: Designed to predict upcoming words</a:t>
              </a:r>
              <a:endParaRPr sz="2400">
                <a:latin typeface="Calibri"/>
                <a:ea typeface="Calibri"/>
                <a:cs typeface="Calibri"/>
                <a:sym typeface="Calibri"/>
              </a:endParaRPr>
            </a:p>
          </p:txBody>
        </p:sp>
        <p:sp>
          <p:nvSpPr>
            <p:cNvPr id="113" name="Google Shape;113;p21"/>
            <p:cNvSpPr txBox="1"/>
            <p:nvPr/>
          </p:nvSpPr>
          <p:spPr>
            <a:xfrm>
              <a:off x="934950" y="2217200"/>
              <a:ext cx="29547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b="1" i="1" u="sng">
                  <a:solidFill>
                    <a:srgbClr val="FF0000"/>
                  </a:solidFill>
                  <a:latin typeface="Calibri"/>
                  <a:ea typeface="Calibri"/>
                  <a:cs typeface="Calibri"/>
                  <a:sym typeface="Calibri"/>
                </a:rPr>
                <a:t>???</a:t>
              </a:r>
              <a:endParaRPr sz="2400" b="1" i="1" u="sng">
                <a:solidFill>
                  <a:srgbClr val="FF0000"/>
                </a:solidFill>
                <a:latin typeface="Calibri"/>
                <a:ea typeface="Calibri"/>
                <a:cs typeface="Calibri"/>
                <a:sym typeface="Calibri"/>
              </a:endParaRPr>
            </a:p>
          </p:txBody>
        </p:sp>
        <p:sp>
          <p:nvSpPr>
            <p:cNvPr id="114" name="Google Shape;114;p21"/>
            <p:cNvSpPr txBox="1"/>
            <p:nvPr/>
          </p:nvSpPr>
          <p:spPr>
            <a:xfrm>
              <a:off x="934950" y="2639750"/>
              <a:ext cx="37656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a:t>
              </a:r>
              <a:r>
                <a:rPr lang="en" sz="2400" b="1" i="1" u="sng">
                  <a:solidFill>
                    <a:srgbClr val="FF0000"/>
                  </a:solidFill>
                  <a:latin typeface="Calibri"/>
                  <a:ea typeface="Calibri"/>
                  <a:cs typeface="Calibri"/>
                  <a:sym typeface="Calibri"/>
                </a:rPr>
                <a:t>???</a:t>
              </a:r>
              <a:r>
                <a:rPr lang="en" sz="2400" i="1">
                  <a:solidFill>
                    <a:srgbClr val="000000"/>
                  </a:solidFill>
                  <a:latin typeface="Calibri"/>
                  <a:ea typeface="Calibri"/>
                  <a:cs typeface="Calibri"/>
                  <a:sym typeface="Calibri"/>
                </a:rPr>
                <a:t>   </a:t>
              </a:r>
              <a:endParaRPr sz="2400" i="1">
                <a:solidFill>
                  <a:srgbClr val="000000"/>
                </a:solidFill>
                <a:latin typeface="Calibri"/>
                <a:ea typeface="Calibri"/>
                <a:cs typeface="Calibri"/>
                <a:sym typeface="Calibri"/>
              </a:endParaRPr>
            </a:p>
          </p:txBody>
        </p:sp>
        <p:sp>
          <p:nvSpPr>
            <p:cNvPr id="115" name="Google Shape;115;p21"/>
            <p:cNvSpPr txBox="1"/>
            <p:nvPr/>
          </p:nvSpPr>
          <p:spPr>
            <a:xfrm>
              <a:off x="934950" y="3044400"/>
              <a:ext cx="4633500" cy="461635"/>
            </a:xfrm>
            <a:prstGeom prst="rect">
              <a:avLst/>
            </a:prstGeom>
            <a:noFill/>
            <a:ln>
              <a:noFill/>
            </a:ln>
          </p:spPr>
          <p:txBody>
            <a:bodyPr spcFirstLastPara="1" wrap="square" lIns="121900" tIns="121900" rIns="121900" bIns="121900" anchor="t" anchorCtr="0">
              <a:spAutoFit/>
            </a:bodyPr>
            <a:lstStyle/>
            <a:p>
              <a:r>
                <a:rPr lang="en" sz="2400" i="1">
                  <a:latin typeface="Calibri"/>
                  <a:ea typeface="Calibri"/>
                  <a:cs typeface="Calibri"/>
                  <a:sym typeface="Calibri"/>
                </a:rPr>
                <a:t>Harry   never   thought    </a:t>
              </a:r>
              <a:r>
                <a:rPr lang="en" sz="2400" i="1">
                  <a:solidFill>
                    <a:srgbClr val="000000"/>
                  </a:solidFill>
                  <a:latin typeface="Calibri"/>
                  <a:ea typeface="Calibri"/>
                  <a:cs typeface="Calibri"/>
                  <a:sym typeface="Calibri"/>
                </a:rPr>
                <a:t>he     would     </a:t>
              </a:r>
              <a:r>
                <a:rPr lang="en" sz="2400" b="1" i="1" u="sng">
                  <a:solidFill>
                    <a:srgbClr val="FF0000"/>
                  </a:solidFill>
                  <a:latin typeface="Calibri"/>
                  <a:ea typeface="Calibri"/>
                  <a:cs typeface="Calibri"/>
                  <a:sym typeface="Calibri"/>
                </a:rPr>
                <a:t>???</a:t>
              </a:r>
              <a:r>
                <a:rPr lang="en" sz="2400" i="1">
                  <a:solidFill>
                    <a:srgbClr val="000000"/>
                  </a:solidFill>
                  <a:latin typeface="Calibri"/>
                  <a:ea typeface="Calibri"/>
                  <a:cs typeface="Calibri"/>
                  <a:sym typeface="Calibri"/>
                </a:rPr>
                <a:t>   </a:t>
              </a:r>
              <a:endParaRPr sz="2400" i="1">
                <a:solidFill>
                  <a:srgbClr val="000000"/>
                </a:solidFill>
                <a:latin typeface="Calibri"/>
                <a:ea typeface="Calibri"/>
                <a:cs typeface="Calibri"/>
                <a:sym typeface="Calibri"/>
              </a:endParaRPr>
            </a:p>
          </p:txBody>
        </p:sp>
        <p:sp>
          <p:nvSpPr>
            <p:cNvPr id="116" name="Google Shape;116;p21"/>
            <p:cNvSpPr txBox="1"/>
            <p:nvPr/>
          </p:nvSpPr>
          <p:spPr>
            <a:xfrm>
              <a:off x="2246325" y="3543938"/>
              <a:ext cx="7431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122" name="Google Shape;122;p22"/>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marL="0" indent="0">
              <a:spcBef>
                <a:spcPts val="1333"/>
              </a:spcBef>
              <a:buNone/>
            </a:pPr>
            <a:endParaRPr sz="2400"/>
          </a:p>
          <a:p>
            <a:pPr marL="0" indent="0">
              <a:buNone/>
            </a:pPr>
            <a:endParaRPr sz="2400"/>
          </a:p>
          <a:p>
            <a:pPr marL="0" indent="0">
              <a:buNone/>
            </a:pPr>
            <a:endParaRPr sz="2400"/>
          </a:p>
          <a:p>
            <a:pPr marL="0" indent="0">
              <a:buNone/>
            </a:pPr>
            <a:endParaRPr/>
          </a:p>
        </p:txBody>
      </p:sp>
      <p:sp>
        <p:nvSpPr>
          <p:cNvPr id="123" name="Google Shape;123;p22"/>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129" name="Google Shape;129;p23"/>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p:txBody>
      </p:sp>
      <p:sp>
        <p:nvSpPr>
          <p:cNvPr id="130" name="Google Shape;130;p23"/>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38</a:t>
            </a:fld>
            <a:endParaRPr/>
          </a:p>
        </p:txBody>
      </p:sp>
      <p:grpSp>
        <p:nvGrpSpPr>
          <p:cNvPr id="131" name="Google Shape;131;p23"/>
          <p:cNvGrpSpPr/>
          <p:nvPr/>
        </p:nvGrpSpPr>
        <p:grpSpPr>
          <a:xfrm>
            <a:off x="1139501" y="3282001"/>
            <a:ext cx="9271519" cy="3162847"/>
            <a:chOff x="854625" y="2461500"/>
            <a:chExt cx="6953639" cy="2372135"/>
          </a:xfrm>
        </p:grpSpPr>
        <p:sp>
          <p:nvSpPr>
            <p:cNvPr id="132" name="Google Shape;132;p23"/>
            <p:cNvSpPr/>
            <p:nvPr/>
          </p:nvSpPr>
          <p:spPr>
            <a:xfrm>
              <a:off x="997599" y="2844356"/>
              <a:ext cx="264900" cy="12390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133" name="Google Shape;133;p23"/>
            <p:cNvGrpSpPr/>
            <p:nvPr/>
          </p:nvGrpSpPr>
          <p:grpSpPr>
            <a:xfrm>
              <a:off x="854625" y="2844350"/>
              <a:ext cx="2833898" cy="1686601"/>
              <a:chOff x="3450779" y="3052868"/>
              <a:chExt cx="2436713" cy="1450216"/>
            </a:xfrm>
          </p:grpSpPr>
          <p:pic>
            <p:nvPicPr>
              <p:cNvPr id="134" name="Google Shape;134;p23"/>
              <p:cNvPicPr preferRelativeResize="0"/>
              <p:nvPr/>
            </p:nvPicPr>
            <p:blipFill rotWithShape="1">
              <a:blip r:embed="rId3">
                <a:alphaModFix/>
              </a:blip>
              <a:srcRect l="475" t="9788" r="64847" b="26650"/>
              <a:stretch/>
            </p:blipFill>
            <p:spPr>
              <a:xfrm>
                <a:off x="3450779" y="3052868"/>
                <a:ext cx="2436713" cy="1450216"/>
              </a:xfrm>
              <a:prstGeom prst="rect">
                <a:avLst/>
              </a:prstGeom>
              <a:noFill/>
              <a:ln>
                <a:noFill/>
              </a:ln>
            </p:spPr>
          </p:pic>
          <p:pic>
            <p:nvPicPr>
              <p:cNvPr id="135" name="Google Shape;135;p23"/>
              <p:cNvPicPr preferRelativeResize="0"/>
              <p:nvPr/>
            </p:nvPicPr>
            <p:blipFill rotWithShape="1">
              <a:blip r:embed="rId3">
                <a:alphaModFix/>
              </a:blip>
              <a:srcRect l="3679" t="15273" r="87556" b="75220"/>
              <a:stretch/>
            </p:blipFill>
            <p:spPr>
              <a:xfrm>
                <a:off x="4468118" y="3580613"/>
                <a:ext cx="615876" cy="216901"/>
              </a:xfrm>
              <a:prstGeom prst="rect">
                <a:avLst/>
              </a:prstGeom>
              <a:noFill/>
              <a:ln>
                <a:noFill/>
              </a:ln>
            </p:spPr>
          </p:pic>
          <p:pic>
            <p:nvPicPr>
              <p:cNvPr id="136" name="Google Shape;136;p23"/>
              <p:cNvPicPr preferRelativeResize="0"/>
              <p:nvPr/>
            </p:nvPicPr>
            <p:blipFill rotWithShape="1">
              <a:blip r:embed="rId3">
                <a:alphaModFix/>
              </a:blip>
              <a:srcRect l="3679" t="15272" r="87556" b="75643"/>
              <a:stretch/>
            </p:blipFill>
            <p:spPr>
              <a:xfrm>
                <a:off x="5263446" y="3987063"/>
                <a:ext cx="615876" cy="207249"/>
              </a:xfrm>
              <a:prstGeom prst="rect">
                <a:avLst/>
              </a:prstGeom>
              <a:noFill/>
              <a:ln>
                <a:noFill/>
              </a:ln>
            </p:spPr>
          </p:pic>
          <p:pic>
            <p:nvPicPr>
              <p:cNvPr id="137" name="Google Shape;137;p23"/>
              <p:cNvPicPr preferRelativeResize="0"/>
              <p:nvPr/>
            </p:nvPicPr>
            <p:blipFill rotWithShape="1">
              <a:blip r:embed="rId3">
                <a:alphaModFix/>
              </a:blip>
              <a:srcRect l="3679" t="15272" r="87556" b="75643"/>
              <a:stretch/>
            </p:blipFill>
            <p:spPr>
              <a:xfrm>
                <a:off x="4468114" y="3987063"/>
                <a:ext cx="615876" cy="207249"/>
              </a:xfrm>
              <a:prstGeom prst="rect">
                <a:avLst/>
              </a:prstGeom>
              <a:noFill/>
              <a:ln>
                <a:noFill/>
              </a:ln>
            </p:spPr>
          </p:pic>
          <p:sp>
            <p:nvSpPr>
              <p:cNvPr id="138" name="Google Shape;138;p23"/>
              <p:cNvSpPr/>
              <p:nvPr/>
            </p:nvSpPr>
            <p:spPr>
              <a:xfrm>
                <a:off x="3502225" y="3052875"/>
                <a:ext cx="176100" cy="12018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139" name="Google Shape;139;p23"/>
            <p:cNvPicPr preferRelativeResize="0"/>
            <p:nvPr/>
          </p:nvPicPr>
          <p:blipFill rotWithShape="1">
            <a:blip r:embed="rId3">
              <a:alphaModFix/>
            </a:blip>
            <a:srcRect l="50577" t="75033" r="41018" b="15499"/>
            <a:stretch/>
          </p:blipFill>
          <p:spPr>
            <a:xfrm>
              <a:off x="2959119" y="3431206"/>
              <a:ext cx="741127" cy="290000"/>
            </a:xfrm>
            <a:prstGeom prst="rect">
              <a:avLst/>
            </a:prstGeom>
            <a:noFill/>
            <a:ln>
              <a:noFill/>
            </a:ln>
          </p:spPr>
        </p:pic>
        <p:pic>
          <p:nvPicPr>
            <p:cNvPr id="140" name="Google Shape;140;p23"/>
            <p:cNvPicPr preferRelativeResize="0"/>
            <p:nvPr/>
          </p:nvPicPr>
          <p:blipFill rotWithShape="1">
            <a:blip r:embed="rId4">
              <a:alphaModFix/>
            </a:blip>
            <a:srcRect l="89188" t="42215" r="3064" b="33981"/>
            <a:stretch/>
          </p:blipFill>
          <p:spPr>
            <a:xfrm>
              <a:off x="7033678" y="3171754"/>
              <a:ext cx="774586" cy="744552"/>
            </a:xfrm>
            <a:prstGeom prst="rect">
              <a:avLst/>
            </a:prstGeom>
            <a:noFill/>
            <a:ln>
              <a:noFill/>
            </a:ln>
          </p:spPr>
        </p:pic>
        <p:grpSp>
          <p:nvGrpSpPr>
            <p:cNvPr id="141" name="Google Shape;141;p23"/>
            <p:cNvGrpSpPr/>
            <p:nvPr/>
          </p:nvGrpSpPr>
          <p:grpSpPr>
            <a:xfrm>
              <a:off x="3700246" y="2461500"/>
              <a:ext cx="2833904" cy="2372135"/>
              <a:chOff x="3700246" y="2156700"/>
              <a:chExt cx="2833904" cy="2372135"/>
            </a:xfrm>
          </p:grpSpPr>
          <p:grpSp>
            <p:nvGrpSpPr>
              <p:cNvPr id="142" name="Google Shape;142;p23"/>
              <p:cNvGrpSpPr/>
              <p:nvPr/>
            </p:nvGrpSpPr>
            <p:grpSpPr>
              <a:xfrm>
                <a:off x="4443950" y="2156700"/>
                <a:ext cx="2090200" cy="2372135"/>
                <a:chOff x="4454775" y="2201875"/>
                <a:chExt cx="2090200" cy="2372135"/>
              </a:xfrm>
            </p:grpSpPr>
            <p:sp>
              <p:nvSpPr>
                <p:cNvPr id="143" name="Google Shape;143;p23"/>
                <p:cNvSpPr/>
                <p:nvPr/>
              </p:nvSpPr>
              <p:spPr>
                <a:xfrm>
                  <a:off x="4454775" y="2201875"/>
                  <a:ext cx="1899000" cy="2310600"/>
                </a:xfrm>
                <a:prstGeom prst="roundRect">
                  <a:avLst>
                    <a:gd name="adj" fmla="val 7118"/>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 name="Google Shape;144;p23"/>
                <p:cNvSpPr txBox="1"/>
                <p:nvPr/>
              </p:nvSpPr>
              <p:spPr>
                <a:xfrm>
                  <a:off x="4806225" y="2240750"/>
                  <a:ext cx="17118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part-of-speech</a:t>
                  </a:r>
                  <a:endParaRPr sz="2400">
                    <a:latin typeface="Calibri"/>
                    <a:ea typeface="Calibri"/>
                    <a:cs typeface="Calibri"/>
                    <a:sym typeface="Calibri"/>
                  </a:endParaRPr>
                </a:p>
              </p:txBody>
            </p:sp>
            <p:sp>
              <p:nvSpPr>
                <p:cNvPr id="145" name="Google Shape;145;p23"/>
                <p:cNvSpPr txBox="1"/>
                <p:nvPr/>
              </p:nvSpPr>
              <p:spPr>
                <a:xfrm>
                  <a:off x="4831975" y="2795000"/>
                  <a:ext cx="1647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semantic role</a:t>
                  </a:r>
                  <a:endParaRPr sz="2400">
                    <a:latin typeface="Calibri"/>
                    <a:ea typeface="Calibri"/>
                    <a:cs typeface="Calibri"/>
                    <a:sym typeface="Calibri"/>
                  </a:endParaRPr>
                </a:p>
              </p:txBody>
            </p:sp>
            <p:sp>
              <p:nvSpPr>
                <p:cNvPr id="146" name="Google Shape;146;p23"/>
                <p:cNvSpPr txBox="1"/>
                <p:nvPr/>
              </p:nvSpPr>
              <p:spPr>
                <a:xfrm>
                  <a:off x="4603375" y="3365300"/>
                  <a:ext cx="1941600" cy="738634"/>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dependence on other words</a:t>
                  </a:r>
                  <a:endParaRPr sz="2400">
                    <a:latin typeface="Calibri"/>
                    <a:ea typeface="Calibri"/>
                    <a:cs typeface="Calibri"/>
                    <a:sym typeface="Calibri"/>
                  </a:endParaRPr>
                </a:p>
              </p:txBody>
            </p:sp>
            <p:sp>
              <p:nvSpPr>
                <p:cNvPr id="147" name="Google Shape;147;p23"/>
                <p:cNvSpPr txBox="1"/>
                <p:nvPr/>
              </p:nvSpPr>
              <p:spPr>
                <a:xfrm>
                  <a:off x="5224150" y="4112375"/>
                  <a:ext cx="374700" cy="461635"/>
                </a:xfrm>
                <a:prstGeom prst="rect">
                  <a:avLst/>
                </a:prstGeom>
                <a:noFill/>
                <a:ln>
                  <a:noFill/>
                </a:ln>
              </p:spPr>
              <p:txBody>
                <a:bodyPr spcFirstLastPara="1" wrap="square" lIns="121900" tIns="121900" rIns="121900" bIns="121900" anchor="t" anchorCtr="0">
                  <a:spAutoFit/>
                </a:bodyPr>
                <a:lstStyle/>
                <a:p>
                  <a:r>
                    <a:rPr lang="en" sz="2400">
                      <a:latin typeface="Montserrat"/>
                      <a:ea typeface="Montserrat"/>
                      <a:cs typeface="Montserrat"/>
                      <a:sym typeface="Montserrat"/>
                    </a:rPr>
                    <a:t>...</a:t>
                  </a:r>
                  <a:endParaRPr sz="2400">
                    <a:latin typeface="Montserrat"/>
                    <a:ea typeface="Montserrat"/>
                    <a:cs typeface="Montserrat"/>
                    <a:sym typeface="Montserrat"/>
                  </a:endParaRPr>
                </a:p>
              </p:txBody>
            </p:sp>
            <p:sp>
              <p:nvSpPr>
                <p:cNvPr id="148" name="Google Shape;148;p23"/>
                <p:cNvSpPr txBox="1"/>
                <p:nvPr/>
              </p:nvSpPr>
              <p:spPr>
                <a:xfrm>
                  <a:off x="5224150" y="2530675"/>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sp>
              <p:nvSpPr>
                <p:cNvPr id="149" name="Google Shape;149;p23"/>
                <p:cNvSpPr txBox="1"/>
                <p:nvPr/>
              </p:nvSpPr>
              <p:spPr>
                <a:xfrm>
                  <a:off x="5224150" y="3050200"/>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sp>
              <p:nvSpPr>
                <p:cNvPr id="150" name="Google Shape;150;p23"/>
                <p:cNvSpPr txBox="1"/>
                <p:nvPr/>
              </p:nvSpPr>
              <p:spPr>
                <a:xfrm>
                  <a:off x="5224150" y="3831825"/>
                  <a:ext cx="510900"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a:t>
                  </a:r>
                  <a:endParaRPr sz="2400">
                    <a:latin typeface="Calibri"/>
                    <a:ea typeface="Calibri"/>
                    <a:cs typeface="Calibri"/>
                    <a:sym typeface="Calibri"/>
                  </a:endParaRPr>
                </a:p>
              </p:txBody>
            </p:sp>
          </p:grpSp>
          <p:cxnSp>
            <p:nvCxnSpPr>
              <p:cNvPr id="151" name="Google Shape;151;p23"/>
              <p:cNvCxnSpPr/>
              <p:nvPr/>
            </p:nvCxnSpPr>
            <p:spPr>
              <a:xfrm rot="10800000" flipH="1">
                <a:off x="3700246" y="2257406"/>
                <a:ext cx="746400" cy="1014000"/>
              </a:xfrm>
              <a:prstGeom prst="straightConnector1">
                <a:avLst/>
              </a:prstGeom>
              <a:noFill/>
              <a:ln w="9525" cap="flat" cmpd="sng">
                <a:solidFill>
                  <a:schemeClr val="dk2"/>
                </a:solidFill>
                <a:prstDash val="solid"/>
                <a:round/>
                <a:headEnd type="none" w="med" len="med"/>
                <a:tailEnd type="none" w="med" len="med"/>
              </a:ln>
            </p:spPr>
          </p:cxnSp>
          <p:cxnSp>
            <p:nvCxnSpPr>
              <p:cNvPr id="152" name="Google Shape;152;p23"/>
              <p:cNvCxnSpPr/>
              <p:nvPr/>
            </p:nvCxnSpPr>
            <p:spPr>
              <a:xfrm>
                <a:off x="3700246" y="3271406"/>
                <a:ext cx="759900" cy="1125600"/>
              </a:xfrm>
              <a:prstGeom prst="straightConnector1">
                <a:avLst/>
              </a:prstGeom>
              <a:noFill/>
              <a:ln w="9525" cap="flat" cmpd="sng">
                <a:solidFill>
                  <a:schemeClr val="dk2"/>
                </a:solidFill>
                <a:prstDash val="solid"/>
                <a:round/>
                <a:headEnd type="none" w="med" len="med"/>
                <a:tailEnd type="none" w="med" len="med"/>
              </a:ln>
            </p:spPr>
          </p:cxnSp>
        </p:grpSp>
        <p:cxnSp>
          <p:nvCxnSpPr>
            <p:cNvPr id="153" name="Google Shape;153;p23"/>
            <p:cNvCxnSpPr/>
            <p:nvPr/>
          </p:nvCxnSpPr>
          <p:spPr>
            <a:xfrm>
              <a:off x="6449325" y="3576200"/>
              <a:ext cx="450600" cy="0"/>
            </a:xfrm>
            <a:prstGeom prst="straightConnector1">
              <a:avLst/>
            </a:prstGeom>
            <a:noFill/>
            <a:ln w="28575" cap="flat" cmpd="sng">
              <a:solidFill>
                <a:schemeClr val="dk2"/>
              </a:solidFill>
              <a:prstDash val="solid"/>
              <a:round/>
              <a:headEnd type="none" w="med" len="med"/>
              <a:tailEnd type="triangle" w="med" len="med"/>
            </a:ln>
          </p:spPr>
        </p:cxnSp>
        <p:sp>
          <p:nvSpPr>
            <p:cNvPr id="154" name="Google Shape;154;p23"/>
            <p:cNvSpPr txBox="1"/>
            <p:nvPr/>
          </p:nvSpPr>
          <p:spPr>
            <a:xfrm>
              <a:off x="6449325" y="3076025"/>
              <a:ext cx="296100" cy="538627"/>
            </a:xfrm>
            <a:prstGeom prst="rect">
              <a:avLst/>
            </a:prstGeom>
            <a:noFill/>
            <a:ln>
              <a:noFill/>
            </a:ln>
          </p:spPr>
          <p:txBody>
            <a:bodyPr spcFirstLastPara="1" wrap="square" lIns="121900" tIns="121900" rIns="121900" bIns="121900" anchor="t" anchorCtr="0">
              <a:spAutoFit/>
            </a:bodyPr>
            <a:lstStyle/>
            <a:p>
              <a:r>
                <a:rPr lang="en" sz="3067" b="1">
                  <a:solidFill>
                    <a:srgbClr val="FF0000"/>
                  </a:solidFill>
                  <a:latin typeface="Calibri"/>
                  <a:ea typeface="Calibri"/>
                  <a:cs typeface="Calibri"/>
                  <a:sym typeface="Calibri"/>
                </a:rPr>
                <a:t>?</a:t>
              </a:r>
              <a:endParaRPr sz="3067" b="1">
                <a:solidFill>
                  <a:srgbClr val="FF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160" name="Google Shape;160;p24"/>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a:p>
            <a:pPr lvl="1" indent="-440256">
              <a:spcBef>
                <a:spcPts val="1333"/>
              </a:spcBef>
              <a:buSzPts val="1600"/>
              <a:buFont typeface="Calibri"/>
              <a:buChar char="•"/>
            </a:pPr>
            <a:r>
              <a:rPr lang="en"/>
              <a:t>Disentangling contributions of different info sources to brain predictions</a:t>
            </a:r>
            <a:endParaRPr/>
          </a:p>
        </p:txBody>
      </p:sp>
      <p:sp>
        <p:nvSpPr>
          <p:cNvPr id="161" name="Google Shape;161;p24"/>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238327" y="158176"/>
            <a:ext cx="11571052" cy="952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35353"/>
              <a:buFont typeface="Calibri"/>
              <a:buNone/>
            </a:pPr>
            <a:r>
              <a:rPr lang="en-US" sz="2800" b="1">
                <a:latin typeface="Helvetica Neue" panose="020B0604020202020204"/>
              </a:rPr>
              <a:t>Mechanistic understanding of language processing in the brain: </a:t>
            </a:r>
            <a:br>
              <a:rPr lang="en-US" sz="2800" b="1">
                <a:latin typeface="Helvetica Neue" panose="020B0604020202020204"/>
              </a:rPr>
            </a:br>
            <a:r>
              <a:rPr lang="en-US" sz="2800" b="1">
                <a:latin typeface="Helvetica Neue" panose="020B0604020202020204"/>
              </a:rPr>
              <a:t>four big questions</a:t>
            </a:r>
            <a:endParaRPr sz="2800" b="1">
              <a:latin typeface="Helvetica Neue" panose="020B0604020202020204"/>
            </a:endParaRPr>
          </a:p>
        </p:txBody>
      </p:sp>
      <p:grpSp>
        <p:nvGrpSpPr>
          <p:cNvPr id="106" name="Google Shape;106;p2"/>
          <p:cNvGrpSpPr/>
          <p:nvPr/>
        </p:nvGrpSpPr>
        <p:grpSpPr>
          <a:xfrm>
            <a:off x="1403966" y="3739962"/>
            <a:ext cx="3258371" cy="2188889"/>
            <a:chOff x="1630238" y="1189075"/>
            <a:chExt cx="2443839" cy="1463748"/>
          </a:xfrm>
        </p:grpSpPr>
        <p:pic>
          <p:nvPicPr>
            <p:cNvPr id="107" name="Google Shape;107;p2"/>
            <p:cNvPicPr preferRelativeResize="0"/>
            <p:nvPr/>
          </p:nvPicPr>
          <p:blipFill rotWithShape="1">
            <a:blip r:embed="rId3">
              <a:alphaModFix/>
            </a:blip>
            <a:srcRect l="18139" t="3304" r="16350" b="65931"/>
            <a:stretch/>
          </p:blipFill>
          <p:spPr>
            <a:xfrm>
              <a:off x="1630238" y="1688975"/>
              <a:ext cx="2443839" cy="963848"/>
            </a:xfrm>
            <a:prstGeom prst="rect">
              <a:avLst/>
            </a:prstGeom>
            <a:noFill/>
            <a:ln>
              <a:noFill/>
            </a:ln>
          </p:spPr>
        </p:pic>
        <p:sp>
          <p:nvSpPr>
            <p:cNvPr id="108" name="Google Shape;108;p2"/>
            <p:cNvSpPr txBox="1"/>
            <p:nvPr/>
          </p:nvSpPr>
          <p:spPr>
            <a:xfrm>
              <a:off x="2388438" y="1189075"/>
              <a:ext cx="1308000" cy="480300"/>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b="0" i="0" u="none" strike="noStrike" cap="none">
                  <a:solidFill>
                    <a:schemeClr val="dk1"/>
                  </a:solidFill>
                  <a:latin typeface="Calibri"/>
                  <a:ea typeface="Calibri"/>
                  <a:cs typeface="Calibri"/>
                  <a:sym typeface="Calibri"/>
                </a:rPr>
                <a:t>Where</a:t>
              </a:r>
              <a:endParaRPr sz="3067">
                <a:solidFill>
                  <a:schemeClr val="dk1"/>
                </a:solidFill>
                <a:latin typeface="Calibri"/>
                <a:ea typeface="Calibri"/>
                <a:cs typeface="Calibri"/>
                <a:sym typeface="Calibri"/>
              </a:endParaRPr>
            </a:p>
          </p:txBody>
        </p:sp>
      </p:grpSp>
      <p:grpSp>
        <p:nvGrpSpPr>
          <p:cNvPr id="109" name="Google Shape;109;p2"/>
          <p:cNvGrpSpPr/>
          <p:nvPr/>
        </p:nvGrpSpPr>
        <p:grpSpPr>
          <a:xfrm>
            <a:off x="6919311" y="1178698"/>
            <a:ext cx="3382578" cy="2277942"/>
            <a:chOff x="4866126" y="1189075"/>
            <a:chExt cx="2536997" cy="1708499"/>
          </a:xfrm>
        </p:grpSpPr>
        <p:pic>
          <p:nvPicPr>
            <p:cNvPr id="110" name="Google Shape;110;p2"/>
            <p:cNvPicPr preferRelativeResize="0"/>
            <p:nvPr/>
          </p:nvPicPr>
          <p:blipFill rotWithShape="1">
            <a:blip r:embed="rId4">
              <a:alphaModFix/>
            </a:blip>
            <a:srcRect l="64973" t="13637" b="50615"/>
            <a:stretch/>
          </p:blipFill>
          <p:spPr>
            <a:xfrm>
              <a:off x="4866126" y="1693244"/>
              <a:ext cx="1365103" cy="883110"/>
            </a:xfrm>
            <a:prstGeom prst="rect">
              <a:avLst/>
            </a:prstGeom>
            <a:noFill/>
            <a:ln>
              <a:noFill/>
            </a:ln>
          </p:spPr>
        </p:pic>
        <p:pic>
          <p:nvPicPr>
            <p:cNvPr id="111" name="Google Shape;111;p2"/>
            <p:cNvPicPr preferRelativeResize="0"/>
            <p:nvPr/>
          </p:nvPicPr>
          <p:blipFill rotWithShape="1">
            <a:blip r:embed="rId4">
              <a:alphaModFix/>
            </a:blip>
            <a:srcRect l="64973" t="51078"/>
            <a:stretch/>
          </p:blipFill>
          <p:spPr>
            <a:xfrm>
              <a:off x="6038020" y="1688975"/>
              <a:ext cx="1365103" cy="1208599"/>
            </a:xfrm>
            <a:prstGeom prst="rect">
              <a:avLst/>
            </a:prstGeom>
            <a:noFill/>
            <a:ln>
              <a:noFill/>
            </a:ln>
          </p:spPr>
        </p:pic>
        <p:sp>
          <p:nvSpPr>
            <p:cNvPr id="112" name="Google Shape;112;p2"/>
            <p:cNvSpPr txBox="1"/>
            <p:nvPr/>
          </p:nvSpPr>
          <p:spPr>
            <a:xfrm>
              <a:off x="5725364" y="1189075"/>
              <a:ext cx="1200300" cy="53862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When</a:t>
              </a:r>
              <a:endParaRPr sz="3067">
                <a:solidFill>
                  <a:schemeClr val="dk1"/>
                </a:solidFill>
                <a:latin typeface="Calibri"/>
                <a:ea typeface="Calibri"/>
                <a:cs typeface="Calibri"/>
                <a:sym typeface="Calibri"/>
              </a:endParaRPr>
            </a:p>
          </p:txBody>
        </p:sp>
      </p:grpSp>
      <p:grpSp>
        <p:nvGrpSpPr>
          <p:cNvPr id="113" name="Google Shape;113;p2"/>
          <p:cNvGrpSpPr/>
          <p:nvPr/>
        </p:nvGrpSpPr>
        <p:grpSpPr>
          <a:xfrm>
            <a:off x="1363068" y="1154901"/>
            <a:ext cx="3053505" cy="2430252"/>
            <a:chOff x="2114050" y="3069585"/>
            <a:chExt cx="1365000" cy="1333764"/>
          </a:xfrm>
        </p:grpSpPr>
        <p:pic>
          <p:nvPicPr>
            <p:cNvPr id="114" name="Google Shape;114;p2"/>
            <p:cNvPicPr preferRelativeResize="0"/>
            <p:nvPr/>
          </p:nvPicPr>
          <p:blipFill rotWithShape="1">
            <a:blip r:embed="rId5">
              <a:alphaModFix/>
            </a:blip>
            <a:srcRect/>
            <a:stretch/>
          </p:blipFill>
          <p:spPr>
            <a:xfrm>
              <a:off x="2114050" y="3537675"/>
              <a:ext cx="1365000" cy="865674"/>
            </a:xfrm>
            <a:prstGeom prst="rect">
              <a:avLst/>
            </a:prstGeom>
            <a:noFill/>
            <a:ln>
              <a:noFill/>
            </a:ln>
          </p:spPr>
        </p:pic>
        <p:sp>
          <p:nvSpPr>
            <p:cNvPr id="115" name="Google Shape;115;p2"/>
            <p:cNvSpPr txBox="1"/>
            <p:nvPr/>
          </p:nvSpPr>
          <p:spPr>
            <a:xfrm>
              <a:off x="2591774" y="3069585"/>
              <a:ext cx="537698" cy="394145"/>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067">
                  <a:solidFill>
                    <a:schemeClr val="dk1"/>
                  </a:solidFill>
                  <a:latin typeface="Calibri"/>
                  <a:ea typeface="Calibri"/>
                  <a:cs typeface="Calibri"/>
                  <a:sym typeface="Calibri"/>
                </a:rPr>
                <a:t>What</a:t>
              </a:r>
              <a:endParaRPr sz="3067">
                <a:solidFill>
                  <a:schemeClr val="dk1"/>
                </a:solidFill>
                <a:latin typeface="Calibri"/>
                <a:ea typeface="Calibri"/>
                <a:cs typeface="Calibri"/>
                <a:sym typeface="Calibri"/>
              </a:endParaRPr>
            </a:p>
          </p:txBody>
        </p:sp>
      </p:grpSp>
      <p:sp>
        <p:nvSpPr>
          <p:cNvPr id="119" name="Google Shape;119;p2"/>
          <p:cNvSpPr txBox="1"/>
          <p:nvPr/>
        </p:nvSpPr>
        <p:spPr>
          <a:xfrm>
            <a:off x="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120" name="Google Shape;120;p2"/>
          <p:cNvSpPr txBox="1"/>
          <p:nvPr/>
        </p:nvSpPr>
        <p:spPr>
          <a:xfrm>
            <a:off x="152400" y="76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3" name="Slide Number Placeholder 2">
            <a:extLst>
              <a:ext uri="{FF2B5EF4-FFF2-40B4-BE49-F238E27FC236}">
                <a16:creationId xmlns:a16="http://schemas.microsoft.com/office/drawing/2014/main" id="{1BB83FC0-6DB0-49AF-FDBB-714B71D747C4}"/>
              </a:ext>
            </a:extLst>
          </p:cNvPr>
          <p:cNvSpPr>
            <a:spLocks noGrp="1"/>
          </p:cNvSpPr>
          <p:nvPr>
            <p:ph type="sldNum" idx="12"/>
          </p:nvPr>
        </p:nvSpPr>
        <p:spPr/>
        <p:txBody>
          <a:bodyPr/>
          <a:lstStyle/>
          <a:p>
            <a:fld id="{00000000-1234-1234-1234-123412341234}" type="slidenum">
              <a:rPr lang="en" smtClean="0"/>
              <a:pPr/>
              <a:t>4</a:t>
            </a:fld>
            <a:endParaRPr lang="en"/>
          </a:p>
        </p:txBody>
      </p:sp>
      <p:grpSp>
        <p:nvGrpSpPr>
          <p:cNvPr id="7" name="Group 6">
            <a:extLst>
              <a:ext uri="{FF2B5EF4-FFF2-40B4-BE49-F238E27FC236}">
                <a16:creationId xmlns:a16="http://schemas.microsoft.com/office/drawing/2014/main" id="{97111E10-95A2-85F6-4EE2-31A7F511F933}"/>
              </a:ext>
            </a:extLst>
          </p:cNvPr>
          <p:cNvGrpSpPr/>
          <p:nvPr/>
        </p:nvGrpSpPr>
        <p:grpSpPr>
          <a:xfrm>
            <a:off x="5248771" y="3528232"/>
            <a:ext cx="7729049" cy="2847064"/>
            <a:chOff x="5248771" y="3629379"/>
            <a:chExt cx="7729049" cy="2847064"/>
          </a:xfrm>
        </p:grpSpPr>
        <p:grpSp>
          <p:nvGrpSpPr>
            <p:cNvPr id="2" name="Group 1">
              <a:extLst>
                <a:ext uri="{FF2B5EF4-FFF2-40B4-BE49-F238E27FC236}">
                  <a16:creationId xmlns:a16="http://schemas.microsoft.com/office/drawing/2014/main" id="{8AF20995-0AF8-1002-6D67-7EEC93EC7EB2}"/>
                </a:ext>
              </a:extLst>
            </p:cNvPr>
            <p:cNvGrpSpPr/>
            <p:nvPr/>
          </p:nvGrpSpPr>
          <p:grpSpPr>
            <a:xfrm>
              <a:off x="5248771" y="4217354"/>
              <a:ext cx="7729049" cy="718200"/>
              <a:chOff x="8077926" y="4808277"/>
              <a:chExt cx="7729049" cy="718200"/>
            </a:xfrm>
          </p:grpSpPr>
          <p:sp>
            <p:nvSpPr>
              <p:cNvPr id="105" name="Google Shape;105;p2"/>
              <p:cNvSpPr txBox="1"/>
              <p:nvPr/>
            </p:nvSpPr>
            <p:spPr>
              <a:xfrm>
                <a:off x="13498475" y="4808277"/>
                <a:ext cx="2308500" cy="718200"/>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1333"/>
                  </a:spcAft>
                  <a:buNone/>
                </a:pPr>
                <a:r>
                  <a:rPr lang="en-US" sz="3067" b="0" i="0" u="none" strike="noStrike" cap="none">
                    <a:solidFill>
                      <a:schemeClr val="dk1"/>
                    </a:solidFill>
                    <a:latin typeface="Calibri"/>
                    <a:ea typeface="Calibri"/>
                    <a:cs typeface="Calibri"/>
                    <a:sym typeface="Calibri"/>
                  </a:rPr>
                  <a:t> How</a:t>
                </a:r>
                <a:endParaRPr sz="3067" b="0" i="0" u="none" strike="noStrike" cap="none">
                  <a:solidFill>
                    <a:schemeClr val="dk1"/>
                  </a:solidFill>
                  <a:latin typeface="Calibri"/>
                  <a:ea typeface="Calibri"/>
                  <a:cs typeface="Calibri"/>
                  <a:sym typeface="Calibri"/>
                </a:endParaRPr>
              </a:p>
            </p:txBody>
          </p:sp>
          <p:sp>
            <p:nvSpPr>
              <p:cNvPr id="118" name="Google Shape;118;p2"/>
              <p:cNvSpPr/>
              <p:nvPr/>
            </p:nvSpPr>
            <p:spPr>
              <a:xfrm>
                <a:off x="8077926" y="4877638"/>
                <a:ext cx="690383" cy="195195"/>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5" name="Picture 4" descr="A diagram of a cat&#10;&#10;Description automatically generated">
              <a:extLst>
                <a:ext uri="{FF2B5EF4-FFF2-40B4-BE49-F238E27FC236}">
                  <a16:creationId xmlns:a16="http://schemas.microsoft.com/office/drawing/2014/main" id="{4CE62559-1AAB-B573-D0BB-F8BCDCB0F5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4100" y="3629379"/>
              <a:ext cx="2987743" cy="2847064"/>
            </a:xfrm>
            <a:prstGeom prst="rect">
              <a:avLst/>
            </a:prstGeom>
          </p:spPr>
        </p:pic>
      </p:grpSp>
      <p:sp>
        <p:nvSpPr>
          <p:cNvPr id="6" name="Rectangle 5">
            <a:extLst>
              <a:ext uri="{FF2B5EF4-FFF2-40B4-BE49-F238E27FC236}">
                <a16:creationId xmlns:a16="http://schemas.microsoft.com/office/drawing/2014/main" id="{9A054277-5AC7-3EC7-A1A0-C5C2AD48549B}"/>
              </a:ext>
            </a:extLst>
          </p:cNvPr>
          <p:cNvSpPr/>
          <p:nvPr/>
        </p:nvSpPr>
        <p:spPr>
          <a:xfrm>
            <a:off x="7151914" y="3585835"/>
            <a:ext cx="1121229" cy="718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31;p20">
            <a:extLst>
              <a:ext uri="{FF2B5EF4-FFF2-40B4-BE49-F238E27FC236}">
                <a16:creationId xmlns:a16="http://schemas.microsoft.com/office/drawing/2014/main" id="{DE6F5B21-16CC-762B-35EE-A0CA16E6BE1B}"/>
              </a:ext>
            </a:extLst>
          </p:cNvPr>
          <p:cNvSpPr txBox="1"/>
          <p:nvPr/>
        </p:nvSpPr>
        <p:spPr>
          <a:xfrm>
            <a:off x="8480693" y="6404891"/>
            <a:ext cx="2369200" cy="411111"/>
          </a:xfrm>
          <a:prstGeom prst="rect">
            <a:avLst/>
          </a:prstGeom>
          <a:noFill/>
          <a:ln>
            <a:noFill/>
          </a:ln>
        </p:spPr>
        <p:txBody>
          <a:bodyPr spcFirstLastPara="1" wrap="square" lIns="121900" tIns="121900" rIns="121900" bIns="121900" anchor="t" anchorCtr="0">
            <a:noAutofit/>
          </a:bodyPr>
          <a:lstStyle/>
          <a:p>
            <a:r>
              <a:rPr lang="en" sz="1000">
                <a:latin typeface="Montserrat"/>
                <a:ea typeface="Montserrat"/>
                <a:cs typeface="Montserrat"/>
                <a:sym typeface="Montserrat"/>
              </a:rPr>
              <a:t>Gwilliams et al. 2024            </a:t>
            </a:r>
            <a:endParaRPr sz="1000">
              <a:latin typeface="Montserrat"/>
              <a:ea typeface="Montserrat"/>
              <a:cs typeface="Montserrat"/>
              <a:sym typeface="Montserrat"/>
            </a:endParaRPr>
          </a:p>
        </p:txBody>
      </p:sp>
      <p:sp>
        <p:nvSpPr>
          <p:cNvPr id="8" name="Google Shape;676;p35">
            <a:extLst>
              <a:ext uri="{FF2B5EF4-FFF2-40B4-BE49-F238E27FC236}">
                <a16:creationId xmlns:a16="http://schemas.microsoft.com/office/drawing/2014/main" id="{4FAE7B51-3F5A-068E-4496-F9EB697524FF}"/>
              </a:ext>
            </a:extLst>
          </p:cNvPr>
          <p:cNvSpPr txBox="1"/>
          <p:nvPr/>
        </p:nvSpPr>
        <p:spPr>
          <a:xfrm>
            <a:off x="1672600" y="6404891"/>
            <a:ext cx="2654800" cy="589865"/>
          </a:xfrm>
          <a:prstGeom prst="rect">
            <a:avLst/>
          </a:prstGeom>
          <a:noFill/>
          <a:ln>
            <a:noFill/>
          </a:ln>
        </p:spPr>
        <p:txBody>
          <a:bodyPr spcFirstLastPara="1" wrap="square" lIns="121900" tIns="121900" rIns="121900" bIns="121900" anchor="t" anchorCtr="0">
            <a:spAutoFit/>
          </a:bodyPr>
          <a:lstStyle/>
          <a:p>
            <a:pPr>
              <a:lnSpc>
                <a:spcPct val="115000"/>
              </a:lnSpc>
              <a:spcAft>
                <a:spcPts val="1333"/>
              </a:spcAft>
            </a:pPr>
            <a:r>
              <a:rPr lang="en" sz="1000">
                <a:solidFill>
                  <a:schemeClr val="dk1"/>
                </a:solidFill>
                <a:latin typeface="Montserrat"/>
                <a:ea typeface="Montserrat"/>
                <a:cs typeface="Montserrat"/>
                <a:sym typeface="Montserrat"/>
              </a:rPr>
              <a:t> [Fedorenko et al. 2010, 2014]</a:t>
            </a:r>
            <a:endParaRPr sz="10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167" name="Google Shape;167;p25"/>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b="1"/>
              <a:t>Training DL models using brain recordings</a:t>
            </a:r>
            <a:endParaRPr b="1"/>
          </a:p>
          <a:p>
            <a:pPr lvl="1" indent="-440256">
              <a:spcBef>
                <a:spcPts val="1333"/>
              </a:spcBef>
              <a:buSzPts val="1600"/>
              <a:buFont typeface="Calibri"/>
              <a:buChar char="•"/>
            </a:pPr>
            <a:r>
              <a:rPr lang="en"/>
              <a:t>Task-based modeling</a:t>
            </a:r>
            <a:endParaRPr/>
          </a:p>
          <a:p>
            <a:pPr indent="-482588">
              <a:spcBef>
                <a:spcPts val="1333"/>
              </a:spcBef>
              <a:buSzPts val="2100"/>
              <a:buFont typeface="Calibri"/>
              <a:buChar char="•"/>
            </a:pPr>
            <a:r>
              <a:rPr lang="en"/>
              <a:t>Can be difficult to interpret due to multiple sources of information</a:t>
            </a:r>
            <a:endParaRPr/>
          </a:p>
          <a:p>
            <a:pPr lvl="1" indent="-440256">
              <a:spcBef>
                <a:spcPts val="1333"/>
              </a:spcBef>
              <a:buSzPts val="1600"/>
              <a:buFont typeface="Calibri"/>
              <a:buChar char="•"/>
            </a:pPr>
            <a:r>
              <a:rPr lang="en"/>
              <a:t>Disentangling contributions of different info sources to brain predictions</a:t>
            </a:r>
            <a:endParaRPr/>
          </a:p>
        </p:txBody>
      </p:sp>
      <p:sp>
        <p:nvSpPr>
          <p:cNvPr id="168" name="Google Shape;168;p25"/>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Training DL models using brain recordings</a:t>
            </a:r>
            <a:endParaRPr sz="2800" b="1">
              <a:latin typeface="Helvetica Neue" panose="020B0604020202020204" charset="0"/>
            </a:endParaRPr>
          </a:p>
        </p:txBody>
      </p:sp>
      <p:sp>
        <p:nvSpPr>
          <p:cNvPr id="174" name="Google Shape;174;p2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fld id="{00000000-1234-1234-1234-123412341234}" type="slidenum">
              <a:rPr lang="en"/>
              <a:pPr/>
              <a:t>41</a:t>
            </a:fld>
            <a:endParaRPr/>
          </a:p>
        </p:txBody>
      </p:sp>
      <p:pic>
        <p:nvPicPr>
          <p:cNvPr id="175" name="Google Shape;175;p26"/>
          <p:cNvPicPr preferRelativeResize="0"/>
          <p:nvPr/>
        </p:nvPicPr>
        <p:blipFill>
          <a:blip r:embed="rId3">
            <a:alphaModFix/>
          </a:blip>
          <a:stretch>
            <a:fillRect/>
          </a:stretch>
        </p:blipFill>
        <p:spPr>
          <a:xfrm>
            <a:off x="6989167" y="1390284"/>
            <a:ext cx="4950732" cy="2097733"/>
          </a:xfrm>
          <a:prstGeom prst="rect">
            <a:avLst/>
          </a:prstGeom>
          <a:noFill/>
          <a:ln>
            <a:noFill/>
          </a:ln>
        </p:spPr>
      </p:pic>
      <p:sp>
        <p:nvSpPr>
          <p:cNvPr id="176" name="Google Shape;176;p26"/>
          <p:cNvSpPr txBox="1"/>
          <p:nvPr/>
        </p:nvSpPr>
        <p:spPr>
          <a:xfrm>
            <a:off x="8266867" y="3925934"/>
            <a:ext cx="3221600" cy="2092840"/>
          </a:xfrm>
          <a:prstGeom prst="rect">
            <a:avLst/>
          </a:prstGeom>
          <a:solidFill>
            <a:srgbClr val="FFF2CC"/>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Brain-optimized NLP model predicts unseen fMRI recordings better, especially in canonical language regions</a:t>
            </a:r>
            <a:endParaRPr sz="2400">
              <a:solidFill>
                <a:schemeClr val="dk1"/>
              </a:solidFill>
              <a:latin typeface="Calibri"/>
              <a:ea typeface="Calibri"/>
              <a:cs typeface="Calibri"/>
              <a:sym typeface="Calibri"/>
            </a:endParaRPr>
          </a:p>
        </p:txBody>
      </p:sp>
      <p:grpSp>
        <p:nvGrpSpPr>
          <p:cNvPr id="177" name="Google Shape;177;p26"/>
          <p:cNvGrpSpPr/>
          <p:nvPr/>
        </p:nvGrpSpPr>
        <p:grpSpPr>
          <a:xfrm>
            <a:off x="144172" y="3087485"/>
            <a:ext cx="8017333" cy="2827455"/>
            <a:chOff x="108129" y="2315613"/>
            <a:chExt cx="5885271" cy="2120591"/>
          </a:xfrm>
        </p:grpSpPr>
        <p:cxnSp>
          <p:nvCxnSpPr>
            <p:cNvPr id="178" name="Google Shape;178;p26"/>
            <p:cNvCxnSpPr/>
            <p:nvPr/>
          </p:nvCxnSpPr>
          <p:spPr>
            <a:xfrm>
              <a:off x="995064" y="3552741"/>
              <a:ext cx="712500" cy="511500"/>
            </a:xfrm>
            <a:prstGeom prst="straightConnector1">
              <a:avLst/>
            </a:prstGeom>
            <a:noFill/>
            <a:ln w="38100" cap="flat" cmpd="sng">
              <a:solidFill>
                <a:srgbClr val="999999"/>
              </a:solidFill>
              <a:prstDash val="solid"/>
              <a:round/>
              <a:headEnd type="none" w="med" len="med"/>
              <a:tailEnd type="triangle" w="med" len="med"/>
            </a:ln>
          </p:spPr>
        </p:cxnSp>
        <p:grpSp>
          <p:nvGrpSpPr>
            <p:cNvPr id="179" name="Google Shape;179;p26"/>
            <p:cNvGrpSpPr/>
            <p:nvPr/>
          </p:nvGrpSpPr>
          <p:grpSpPr>
            <a:xfrm>
              <a:off x="2393896" y="3635341"/>
              <a:ext cx="1234305" cy="744551"/>
              <a:chOff x="2854174" y="3423503"/>
              <a:chExt cx="1063140" cy="641301"/>
            </a:xfrm>
          </p:grpSpPr>
          <p:cxnSp>
            <p:nvCxnSpPr>
              <p:cNvPr id="180" name="Google Shape;180;p26"/>
              <p:cNvCxnSpPr/>
              <p:nvPr/>
            </p:nvCxnSpPr>
            <p:spPr>
              <a:xfrm rot="10800000" flipH="1">
                <a:off x="2854174" y="3765439"/>
                <a:ext cx="366300" cy="600"/>
              </a:xfrm>
              <a:prstGeom prst="straightConnector1">
                <a:avLst/>
              </a:prstGeom>
              <a:noFill/>
              <a:ln w="38100" cap="flat" cmpd="sng">
                <a:solidFill>
                  <a:srgbClr val="999999"/>
                </a:solidFill>
                <a:prstDash val="solid"/>
                <a:round/>
                <a:headEnd type="none" w="med" len="med"/>
                <a:tailEnd type="triangle" w="med" len="med"/>
              </a:ln>
            </p:spPr>
          </p:cxnSp>
          <p:pic>
            <p:nvPicPr>
              <p:cNvPr id="181" name="Google Shape;181;p26"/>
              <p:cNvPicPr preferRelativeResize="0"/>
              <p:nvPr/>
            </p:nvPicPr>
            <p:blipFill rotWithShape="1">
              <a:blip r:embed="rId4">
                <a:alphaModFix/>
              </a:blip>
              <a:srcRect l="89188" t="42215" r="3064" b="33981"/>
              <a:stretch/>
            </p:blipFill>
            <p:spPr>
              <a:xfrm>
                <a:off x="3250143" y="3423503"/>
                <a:ext cx="667171" cy="641301"/>
              </a:xfrm>
              <a:prstGeom prst="rect">
                <a:avLst/>
              </a:prstGeom>
              <a:noFill/>
              <a:ln>
                <a:noFill/>
              </a:ln>
            </p:spPr>
          </p:pic>
        </p:grpSp>
        <p:cxnSp>
          <p:nvCxnSpPr>
            <p:cNvPr id="182" name="Google Shape;182;p26"/>
            <p:cNvCxnSpPr/>
            <p:nvPr/>
          </p:nvCxnSpPr>
          <p:spPr>
            <a:xfrm rot="10800000" flipH="1">
              <a:off x="2395755" y="2957778"/>
              <a:ext cx="425400" cy="600"/>
            </a:xfrm>
            <a:prstGeom prst="straightConnector1">
              <a:avLst/>
            </a:prstGeom>
            <a:noFill/>
            <a:ln w="38100" cap="flat" cmpd="sng">
              <a:solidFill>
                <a:srgbClr val="999999"/>
              </a:solidFill>
              <a:prstDash val="solid"/>
              <a:round/>
              <a:headEnd type="none" w="med" len="med"/>
              <a:tailEnd type="triangle" w="med" len="med"/>
            </a:ln>
          </p:spPr>
        </p:cxnSp>
        <p:sp>
          <p:nvSpPr>
            <p:cNvPr id="183" name="Google Shape;183;p26"/>
            <p:cNvSpPr txBox="1"/>
            <p:nvPr/>
          </p:nvSpPr>
          <p:spPr>
            <a:xfrm>
              <a:off x="2521425" y="2315613"/>
              <a:ext cx="1600800" cy="3519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A priori locations in NLP system and brain</a:t>
              </a:r>
              <a:endParaRPr sz="1333">
                <a:latin typeface="Montserrat"/>
                <a:ea typeface="Montserrat"/>
                <a:cs typeface="Montserrat"/>
                <a:sym typeface="Montserrat"/>
              </a:endParaRPr>
            </a:p>
          </p:txBody>
        </p:sp>
        <p:pic>
          <p:nvPicPr>
            <p:cNvPr id="184" name="Google Shape;184;p26"/>
            <p:cNvPicPr preferRelativeResize="0"/>
            <p:nvPr/>
          </p:nvPicPr>
          <p:blipFill rotWithShape="1">
            <a:blip r:embed="rId5">
              <a:alphaModFix/>
            </a:blip>
            <a:srcRect l="50577" t="75033" r="41018" b="15499"/>
            <a:stretch/>
          </p:blipFill>
          <p:spPr>
            <a:xfrm>
              <a:off x="2879142" y="2809160"/>
              <a:ext cx="698898" cy="273506"/>
            </a:xfrm>
            <a:prstGeom prst="rect">
              <a:avLst/>
            </a:prstGeom>
            <a:noFill/>
            <a:ln>
              <a:noFill/>
            </a:ln>
          </p:spPr>
        </p:pic>
        <p:sp>
          <p:nvSpPr>
            <p:cNvPr id="185" name="Google Shape;185;p26"/>
            <p:cNvSpPr/>
            <p:nvPr/>
          </p:nvSpPr>
          <p:spPr>
            <a:xfrm>
              <a:off x="3673894" y="2998131"/>
              <a:ext cx="335700" cy="1099200"/>
            </a:xfrm>
            <a:prstGeom prst="rightBrace">
              <a:avLst>
                <a:gd name="adj1" fmla="val 42560"/>
                <a:gd name="adj2" fmla="val 50549"/>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86" name="Google Shape;186;p26"/>
            <p:cNvCxnSpPr/>
            <p:nvPr/>
          </p:nvCxnSpPr>
          <p:spPr>
            <a:xfrm rot="10800000" flipH="1">
              <a:off x="1006319" y="2890641"/>
              <a:ext cx="739500" cy="433500"/>
            </a:xfrm>
            <a:prstGeom prst="straightConnector1">
              <a:avLst/>
            </a:prstGeom>
            <a:noFill/>
            <a:ln w="38100" cap="flat" cmpd="sng">
              <a:solidFill>
                <a:srgbClr val="999999"/>
              </a:solidFill>
              <a:prstDash val="solid"/>
              <a:round/>
              <a:headEnd type="none" w="med" len="med"/>
              <a:tailEnd type="triangle" w="med" len="med"/>
            </a:ln>
          </p:spPr>
        </p:cxnSp>
        <p:sp>
          <p:nvSpPr>
            <p:cNvPr id="187" name="Google Shape;187;p26"/>
            <p:cNvSpPr txBox="1"/>
            <p:nvPr/>
          </p:nvSpPr>
          <p:spPr>
            <a:xfrm>
              <a:off x="1510354" y="2315613"/>
              <a:ext cx="1130100" cy="246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NLP system</a:t>
              </a:r>
              <a:endParaRPr sz="1333">
                <a:latin typeface="Montserrat"/>
                <a:ea typeface="Montserrat"/>
                <a:cs typeface="Montserrat"/>
                <a:sym typeface="Montserrat"/>
              </a:endParaRPr>
            </a:p>
          </p:txBody>
        </p:sp>
        <p:pic>
          <p:nvPicPr>
            <p:cNvPr id="188" name="Google Shape;188;p26"/>
            <p:cNvPicPr preferRelativeResize="0"/>
            <p:nvPr/>
          </p:nvPicPr>
          <p:blipFill rotWithShape="1">
            <a:blip r:embed="rId6">
              <a:alphaModFix/>
            </a:blip>
            <a:srcRect l="70923" t="11552" r="5204" b="61555"/>
            <a:stretch/>
          </p:blipFill>
          <p:spPr>
            <a:xfrm>
              <a:off x="1705364" y="2681744"/>
              <a:ext cx="712534" cy="648224"/>
            </a:xfrm>
            <a:prstGeom prst="rect">
              <a:avLst/>
            </a:prstGeom>
            <a:noFill/>
            <a:ln>
              <a:noFill/>
            </a:ln>
          </p:spPr>
        </p:pic>
        <p:sp>
          <p:nvSpPr>
            <p:cNvPr id="189" name="Google Shape;189;p26"/>
            <p:cNvSpPr txBox="1"/>
            <p:nvPr/>
          </p:nvSpPr>
          <p:spPr>
            <a:xfrm>
              <a:off x="108129" y="2315613"/>
              <a:ext cx="1130100" cy="246000"/>
            </a:xfrm>
            <a:prstGeom prst="rect">
              <a:avLst/>
            </a:prstGeom>
            <a:noFill/>
            <a:ln>
              <a:noFill/>
            </a:ln>
          </p:spPr>
          <p:txBody>
            <a:bodyPr spcFirstLastPara="1" wrap="square" lIns="121900" tIns="121900" rIns="121900" bIns="121900" anchor="t" anchorCtr="0">
              <a:noAutofit/>
            </a:bodyPr>
            <a:lstStyle/>
            <a:p>
              <a:pPr algn="ctr"/>
              <a:r>
                <a:rPr lang="en" sz="1333">
                  <a:latin typeface="Montserrat"/>
                  <a:ea typeface="Montserrat"/>
                  <a:cs typeface="Montserrat"/>
                  <a:sym typeface="Montserrat"/>
                </a:rPr>
                <a:t>Chapter of a book</a:t>
              </a:r>
              <a:endParaRPr sz="1333">
                <a:latin typeface="Montserrat"/>
                <a:ea typeface="Montserrat"/>
                <a:cs typeface="Montserrat"/>
                <a:sym typeface="Montserrat"/>
              </a:endParaRPr>
            </a:p>
          </p:txBody>
        </p:sp>
        <p:pic>
          <p:nvPicPr>
            <p:cNvPr id="190" name="Google Shape;190;p26"/>
            <p:cNvPicPr preferRelativeResize="0"/>
            <p:nvPr/>
          </p:nvPicPr>
          <p:blipFill rotWithShape="1">
            <a:blip r:embed="rId7">
              <a:alphaModFix/>
            </a:blip>
            <a:srcRect l="61930" t="17464" r="34476" b="72053"/>
            <a:stretch/>
          </p:blipFill>
          <p:spPr>
            <a:xfrm>
              <a:off x="440849" y="3335683"/>
              <a:ext cx="464659" cy="424097"/>
            </a:xfrm>
            <a:prstGeom prst="rect">
              <a:avLst/>
            </a:prstGeom>
            <a:noFill/>
            <a:ln>
              <a:noFill/>
            </a:ln>
          </p:spPr>
        </p:pic>
        <p:sp>
          <p:nvSpPr>
            <p:cNvPr id="191" name="Google Shape;191;p26"/>
            <p:cNvSpPr txBox="1"/>
            <p:nvPr/>
          </p:nvSpPr>
          <p:spPr>
            <a:xfrm>
              <a:off x="4171153" y="3300238"/>
              <a:ext cx="1152600" cy="335100"/>
            </a:xfrm>
            <a:prstGeom prst="rect">
              <a:avLst/>
            </a:prstGeom>
            <a:noFill/>
            <a:ln>
              <a:noFill/>
            </a:ln>
          </p:spPr>
          <p:txBody>
            <a:bodyPr spcFirstLastPara="1" wrap="square" lIns="121900" tIns="121900" rIns="121900" bIns="121900" anchor="t" anchorCtr="0">
              <a:noAutofit/>
            </a:bodyPr>
            <a:lstStyle/>
            <a:p>
              <a:r>
                <a:rPr lang="en" sz="2267" b="1">
                  <a:latin typeface="Montserrat"/>
                  <a:ea typeface="Montserrat"/>
                  <a:cs typeface="Montserrat"/>
                  <a:sym typeface="Montserrat"/>
                </a:rPr>
                <a:t>𝑥</a:t>
              </a:r>
              <a:r>
                <a:rPr lang="en" sz="1467">
                  <a:latin typeface="Montserrat"/>
                  <a:ea typeface="Montserrat"/>
                  <a:cs typeface="Montserrat"/>
                  <a:sym typeface="Montserrat"/>
                </a:rPr>
                <a:t>  alignment </a:t>
              </a:r>
              <a:endParaRPr sz="1467">
                <a:latin typeface="Montserrat"/>
                <a:ea typeface="Montserrat"/>
                <a:cs typeface="Montserrat"/>
                <a:sym typeface="Montserrat"/>
              </a:endParaRPr>
            </a:p>
            <a:p>
              <a:endParaRPr sz="1467">
                <a:latin typeface="Montserrat"/>
                <a:ea typeface="Montserrat"/>
                <a:cs typeface="Montserrat"/>
                <a:sym typeface="Montserrat"/>
              </a:endParaRPr>
            </a:p>
          </p:txBody>
        </p:sp>
        <p:sp>
          <p:nvSpPr>
            <p:cNvPr id="192" name="Google Shape;192;p26"/>
            <p:cNvSpPr txBox="1"/>
            <p:nvPr/>
          </p:nvSpPr>
          <p:spPr>
            <a:xfrm>
              <a:off x="4514205" y="2734100"/>
              <a:ext cx="1479195" cy="646300"/>
            </a:xfrm>
            <a:prstGeom prst="rect">
              <a:avLst/>
            </a:prstGeom>
            <a:noFill/>
            <a:ln>
              <a:noFill/>
            </a:ln>
          </p:spPr>
          <p:txBody>
            <a:bodyPr spcFirstLastPara="1" wrap="square" lIns="121900" tIns="121900" rIns="121900" bIns="121900" anchor="t" anchorCtr="0">
              <a:spAutoFit/>
            </a:bodyPr>
            <a:lstStyle/>
            <a:p>
              <a:r>
                <a:rPr lang="en" sz="2000" b="1">
                  <a:solidFill>
                    <a:srgbClr val="CC0000"/>
                  </a:solidFill>
                  <a:latin typeface="Montserrat"/>
                  <a:ea typeface="Montserrat"/>
                  <a:cs typeface="Montserrat"/>
                  <a:sym typeface="Montserrat"/>
                </a:rPr>
                <a:t>error propagation</a:t>
              </a:r>
              <a:endParaRPr sz="2000" b="1">
                <a:solidFill>
                  <a:srgbClr val="CC0000"/>
                </a:solidFill>
                <a:latin typeface="Montserrat"/>
                <a:ea typeface="Montserrat"/>
                <a:cs typeface="Montserrat"/>
                <a:sym typeface="Montserrat"/>
              </a:endParaRPr>
            </a:p>
          </p:txBody>
        </p:sp>
        <p:sp>
          <p:nvSpPr>
            <p:cNvPr id="193" name="Google Shape;193;p26"/>
            <p:cNvSpPr/>
            <p:nvPr/>
          </p:nvSpPr>
          <p:spPr>
            <a:xfrm flipH="1">
              <a:off x="3787450" y="2761450"/>
              <a:ext cx="715500" cy="538800"/>
            </a:xfrm>
            <a:prstGeom prst="bentArrow">
              <a:avLst>
                <a:gd name="adj1" fmla="val 11329"/>
                <a:gd name="adj2" fmla="val 24529"/>
                <a:gd name="adj3" fmla="val 25000"/>
                <a:gd name="adj4" fmla="val 43750"/>
              </a:avLst>
            </a:prstGeom>
            <a:solidFill>
              <a:srgbClr val="CC0000"/>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94" name="Google Shape;194;p26"/>
            <p:cNvGrpSpPr/>
            <p:nvPr/>
          </p:nvGrpSpPr>
          <p:grpSpPr>
            <a:xfrm>
              <a:off x="1716024" y="3579041"/>
              <a:ext cx="691232" cy="857163"/>
              <a:chOff x="3156987" y="2787816"/>
              <a:chExt cx="691232" cy="857163"/>
            </a:xfrm>
          </p:grpSpPr>
          <p:sp>
            <p:nvSpPr>
              <p:cNvPr id="195" name="Google Shape;195;p26"/>
              <p:cNvSpPr/>
              <p:nvPr/>
            </p:nvSpPr>
            <p:spPr>
              <a:xfrm>
                <a:off x="3182224" y="2839835"/>
                <a:ext cx="622200" cy="6219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26"/>
              <p:cNvCxnSpPr/>
              <p:nvPr/>
            </p:nvCxnSpPr>
            <p:spPr>
              <a:xfrm>
                <a:off x="3379268" y="3210080"/>
                <a:ext cx="221400" cy="1500"/>
              </a:xfrm>
              <a:prstGeom prst="straightConnector1">
                <a:avLst/>
              </a:prstGeom>
              <a:noFill/>
              <a:ln w="9525" cap="flat" cmpd="sng">
                <a:solidFill>
                  <a:srgbClr val="595959"/>
                </a:solidFill>
                <a:prstDash val="solid"/>
                <a:round/>
                <a:headEnd type="none" w="med" len="med"/>
                <a:tailEnd type="none" w="med" len="med"/>
              </a:ln>
            </p:spPr>
          </p:cxnSp>
          <p:cxnSp>
            <p:nvCxnSpPr>
              <p:cNvPr id="197" name="Google Shape;197;p26"/>
              <p:cNvCxnSpPr/>
              <p:nvPr/>
            </p:nvCxnSpPr>
            <p:spPr>
              <a:xfrm flipH="1">
                <a:off x="3157136" y="3210080"/>
                <a:ext cx="225600" cy="304800"/>
              </a:xfrm>
              <a:prstGeom prst="straightConnector1">
                <a:avLst/>
              </a:prstGeom>
              <a:noFill/>
              <a:ln w="9525" cap="flat" cmpd="sng">
                <a:solidFill>
                  <a:srgbClr val="595959"/>
                </a:solidFill>
                <a:prstDash val="solid"/>
                <a:round/>
                <a:headEnd type="none" w="med" len="med"/>
                <a:tailEnd type="none" w="med" len="med"/>
              </a:ln>
            </p:spPr>
          </p:cxnSp>
          <p:cxnSp>
            <p:nvCxnSpPr>
              <p:cNvPr id="198" name="Google Shape;198;p26"/>
              <p:cNvCxnSpPr/>
              <p:nvPr/>
            </p:nvCxnSpPr>
            <p:spPr>
              <a:xfrm flipH="1">
                <a:off x="3377337" y="3210080"/>
                <a:ext cx="225600" cy="304800"/>
              </a:xfrm>
              <a:prstGeom prst="straightConnector1">
                <a:avLst/>
              </a:prstGeom>
              <a:noFill/>
              <a:ln w="9525" cap="flat" cmpd="sng">
                <a:solidFill>
                  <a:srgbClr val="595959"/>
                </a:solidFill>
                <a:prstDash val="solid"/>
                <a:round/>
                <a:headEnd type="none" w="med" len="med"/>
                <a:tailEnd type="none" w="med" len="med"/>
              </a:ln>
            </p:spPr>
          </p:cxnSp>
          <p:cxnSp>
            <p:nvCxnSpPr>
              <p:cNvPr id="199" name="Google Shape;199;p26"/>
              <p:cNvCxnSpPr/>
              <p:nvPr/>
            </p:nvCxnSpPr>
            <p:spPr>
              <a:xfrm>
                <a:off x="3156987" y="3514790"/>
                <a:ext cx="221400" cy="1500"/>
              </a:xfrm>
              <a:prstGeom prst="straightConnector1">
                <a:avLst/>
              </a:prstGeom>
              <a:noFill/>
              <a:ln w="9525" cap="flat" cmpd="sng">
                <a:solidFill>
                  <a:srgbClr val="595959"/>
                </a:solidFill>
                <a:prstDash val="solid"/>
                <a:round/>
                <a:headEnd type="none" w="med" len="med"/>
                <a:tailEnd type="none" w="med" len="med"/>
              </a:ln>
            </p:spPr>
          </p:cxnSp>
          <p:cxnSp>
            <p:nvCxnSpPr>
              <p:cNvPr id="200" name="Google Shape;200;p26"/>
              <p:cNvCxnSpPr/>
              <p:nvPr/>
            </p:nvCxnSpPr>
            <p:spPr>
              <a:xfrm>
                <a:off x="3377188" y="3516236"/>
                <a:ext cx="1500" cy="126600"/>
              </a:xfrm>
              <a:prstGeom prst="straightConnector1">
                <a:avLst/>
              </a:prstGeom>
              <a:noFill/>
              <a:ln w="9525" cap="flat" cmpd="sng">
                <a:solidFill>
                  <a:srgbClr val="595959"/>
                </a:solidFill>
                <a:prstDash val="solid"/>
                <a:round/>
                <a:headEnd type="none" w="med" len="med"/>
                <a:tailEnd type="none" w="med" len="med"/>
              </a:ln>
            </p:spPr>
          </p:cxnSp>
          <p:cxnSp>
            <p:nvCxnSpPr>
              <p:cNvPr id="201" name="Google Shape;201;p26"/>
              <p:cNvCxnSpPr/>
              <p:nvPr/>
            </p:nvCxnSpPr>
            <p:spPr>
              <a:xfrm rot="10800000" flipH="1">
                <a:off x="3377188" y="3218363"/>
                <a:ext cx="229800" cy="314700"/>
              </a:xfrm>
              <a:prstGeom prst="straightConnector1">
                <a:avLst/>
              </a:prstGeom>
              <a:noFill/>
              <a:ln w="9525" cap="flat" cmpd="sng">
                <a:solidFill>
                  <a:srgbClr val="595959"/>
                </a:solidFill>
                <a:prstDash val="solid"/>
                <a:round/>
                <a:headEnd type="none" w="med" len="med"/>
                <a:tailEnd type="none" w="med" len="med"/>
              </a:ln>
            </p:spPr>
          </p:cxnSp>
          <p:cxnSp>
            <p:nvCxnSpPr>
              <p:cNvPr id="202" name="Google Shape;202;p26"/>
              <p:cNvCxnSpPr/>
              <p:nvPr/>
            </p:nvCxnSpPr>
            <p:spPr>
              <a:xfrm rot="10800000">
                <a:off x="3158188" y="3533063"/>
                <a:ext cx="219000" cy="0"/>
              </a:xfrm>
              <a:prstGeom prst="straightConnector1">
                <a:avLst/>
              </a:prstGeom>
              <a:noFill/>
              <a:ln w="9525" cap="flat" cmpd="sng">
                <a:solidFill>
                  <a:srgbClr val="595959"/>
                </a:solidFill>
                <a:prstDash val="solid"/>
                <a:round/>
                <a:headEnd type="none" w="med" len="med"/>
                <a:tailEnd type="none" w="med" len="med"/>
              </a:ln>
            </p:spPr>
          </p:cxnSp>
          <p:cxnSp>
            <p:nvCxnSpPr>
              <p:cNvPr id="203" name="Google Shape;203;p26"/>
              <p:cNvCxnSpPr/>
              <p:nvPr/>
            </p:nvCxnSpPr>
            <p:spPr>
              <a:xfrm>
                <a:off x="3603269" y="3213133"/>
                <a:ext cx="4200" cy="4500"/>
              </a:xfrm>
              <a:prstGeom prst="straightConnector1">
                <a:avLst/>
              </a:prstGeom>
              <a:noFill/>
              <a:ln w="9525" cap="flat" cmpd="sng">
                <a:solidFill>
                  <a:srgbClr val="595959"/>
                </a:solidFill>
                <a:prstDash val="solid"/>
                <a:round/>
                <a:headEnd type="none" w="med" len="med"/>
                <a:tailEnd type="none" w="med" len="med"/>
              </a:ln>
            </p:spPr>
          </p:cxnSp>
          <p:sp>
            <p:nvSpPr>
              <p:cNvPr id="204" name="Google Shape;204;p26"/>
              <p:cNvSpPr/>
              <p:nvPr/>
            </p:nvSpPr>
            <p:spPr>
              <a:xfrm>
                <a:off x="3158735" y="3213133"/>
                <a:ext cx="442200" cy="2997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5" name="Google Shape;205;p26"/>
              <p:cNvSpPr/>
              <p:nvPr/>
            </p:nvSpPr>
            <p:spPr>
              <a:xfrm rot="-5400000" flipH="1">
                <a:off x="3325177" y="3263630"/>
                <a:ext cx="327600" cy="2241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6" name="Google Shape;206;p26"/>
              <p:cNvSpPr/>
              <p:nvPr/>
            </p:nvSpPr>
            <p:spPr>
              <a:xfrm>
                <a:off x="3158981" y="3534879"/>
                <a:ext cx="219000" cy="1101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7" name="Google Shape;207;p26"/>
              <p:cNvSpPr/>
              <p:nvPr/>
            </p:nvSpPr>
            <p:spPr>
              <a:xfrm>
                <a:off x="3159761" y="3511608"/>
                <a:ext cx="219000" cy="225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8" name="Google Shape;208;p26"/>
              <p:cNvSpPr txBox="1"/>
              <p:nvPr/>
            </p:nvSpPr>
            <p:spPr>
              <a:xfrm>
                <a:off x="3286618" y="2787816"/>
                <a:ext cx="561600" cy="351600"/>
              </a:xfrm>
              <a:prstGeom prst="rect">
                <a:avLst/>
              </a:prstGeom>
              <a:noFill/>
              <a:ln>
                <a:noFill/>
              </a:ln>
            </p:spPr>
            <p:txBody>
              <a:bodyPr spcFirstLastPara="1" wrap="square" lIns="121900" tIns="121900" rIns="121900" bIns="121900" anchor="t" anchorCtr="0">
                <a:noAutofit/>
              </a:bodyPr>
              <a:lstStyle/>
              <a:p>
                <a:r>
                  <a:rPr lang="en" sz="1067">
                    <a:latin typeface="Montserrat"/>
                    <a:ea typeface="Montserrat"/>
                    <a:cs typeface="Montserrat"/>
                    <a:sym typeface="Montserrat"/>
                  </a:rPr>
                  <a:t>fMRI</a:t>
                </a:r>
                <a:endParaRPr sz="1067">
                  <a:latin typeface="Montserrat"/>
                  <a:ea typeface="Montserrat"/>
                  <a:cs typeface="Montserrat"/>
                  <a:sym typeface="Montserrat"/>
                </a:endParaRPr>
              </a:p>
            </p:txBody>
          </p:sp>
          <p:sp>
            <p:nvSpPr>
              <p:cNvPr id="209" name="Google Shape;209;p26"/>
              <p:cNvSpPr/>
              <p:nvPr/>
            </p:nvSpPr>
            <p:spPr>
              <a:xfrm rot="-2315350">
                <a:off x="3345403" y="3540001"/>
                <a:ext cx="75994" cy="88125"/>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210" name="Google Shape;210;p26"/>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8"/>
              </a:rPr>
              <a:t>Schwartz, Dan, Mariya Toneva, and Leila Wehbe. "Inducing brain-relevant bias in natural language processing models." Advances in neural information processing systems 32 (2019).</a:t>
            </a:r>
            <a:endParaRPr/>
          </a:p>
        </p:txBody>
      </p:sp>
      <p:sp>
        <p:nvSpPr>
          <p:cNvPr id="211" name="Google Shape;211;p26"/>
          <p:cNvSpPr txBox="1"/>
          <p:nvPr/>
        </p:nvSpPr>
        <p:spPr>
          <a:xfrm>
            <a:off x="265967" y="1138733"/>
            <a:ext cx="66216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one chapter of Harry Potter</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brain-optimized NLP model</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&amp; MEG, reading</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4D6A-D167-AEA1-FE31-0D037BC20F34}"/>
              </a:ext>
            </a:extLst>
          </p:cNvPr>
          <p:cNvSpPr>
            <a:spLocks noGrp="1"/>
          </p:cNvSpPr>
          <p:nvPr>
            <p:ph type="title"/>
          </p:nvPr>
        </p:nvSpPr>
        <p:spPr>
          <a:xfrm>
            <a:off x="0" y="167147"/>
            <a:ext cx="12192000" cy="785253"/>
          </a:xfrm>
        </p:spPr>
        <p:txBody>
          <a:bodyPr>
            <a:normAutofit/>
          </a:bodyPr>
          <a:lstStyle/>
          <a:p>
            <a:r>
              <a:rPr lang="en-US" sz="2800" b="1">
                <a:latin typeface="Helvetica Neue" panose="020B0604020202020204" charset="0"/>
              </a:rPr>
              <a:t>Inducing Brain Relevant Bias</a:t>
            </a:r>
          </a:p>
        </p:txBody>
      </p:sp>
      <p:pic>
        <p:nvPicPr>
          <p:cNvPr id="5" name="Picture 4" descr="A picture containing text, diagram, line, plan&#10;&#10;Description automatically generated">
            <a:extLst>
              <a:ext uri="{FF2B5EF4-FFF2-40B4-BE49-F238E27FC236}">
                <a16:creationId xmlns:a16="http://schemas.microsoft.com/office/drawing/2014/main" id="{16D9DCC9-B3F0-69BB-CA1D-389AE7BA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25" y="1034561"/>
            <a:ext cx="6668078" cy="5235307"/>
          </a:xfrm>
          <a:prstGeom prst="rect">
            <a:avLst/>
          </a:prstGeom>
        </p:spPr>
      </p:pic>
      <p:sp>
        <p:nvSpPr>
          <p:cNvPr id="6" name="Google Shape;210;p26">
            <a:extLst>
              <a:ext uri="{FF2B5EF4-FFF2-40B4-BE49-F238E27FC236}">
                <a16:creationId xmlns:a16="http://schemas.microsoft.com/office/drawing/2014/main" id="{9D08C6C5-55F8-CD72-917E-96854B0E0C6F}"/>
              </a:ext>
            </a:extLst>
          </p:cNvPr>
          <p:cNvSpPr txBox="1">
            <a:spLocks/>
          </p:cNvSpPr>
          <p:nvPr/>
        </p:nvSpPr>
        <p:spPr>
          <a:xfrm>
            <a:off x="275463" y="6424452"/>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22222"/>
              </a:buClr>
              <a:buSzPct val="100000"/>
              <a:buFont typeface="Arial" panose="020B0604020202020204" pitchFamily="34" charset="0"/>
              <a:buNone/>
            </a:pPr>
            <a:r>
              <a:rPr lang="en-US" u="sng">
                <a:solidFill>
                  <a:schemeClr val="hlink"/>
                </a:solidFill>
                <a:latin typeface="Arial"/>
                <a:ea typeface="Arial"/>
                <a:cs typeface="Arial"/>
                <a:sym typeface="Arial"/>
                <a:hlinkClick r:id="rId3"/>
              </a:rPr>
              <a:t>Schwartz, Dan, Mariya Toneva, and Leila Wehbe. "Inducing brain-relevant bias in natural language processing models." Advances in neural information processing systems 32 (2019).</a:t>
            </a:r>
            <a:endParaRPr lang="en-US"/>
          </a:p>
        </p:txBody>
      </p:sp>
      <p:pic>
        <p:nvPicPr>
          <p:cNvPr id="8" name="Picture 7" descr="A picture containing text, screenshot, font, number&#10;&#10;Description automatically generated">
            <a:extLst>
              <a:ext uri="{FF2B5EF4-FFF2-40B4-BE49-F238E27FC236}">
                <a16:creationId xmlns:a16="http://schemas.microsoft.com/office/drawing/2014/main" id="{C02136CE-BC1F-202F-D360-3C00A3B7C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834" y="1576179"/>
            <a:ext cx="4770533" cy="4313294"/>
          </a:xfrm>
          <a:prstGeom prst="rect">
            <a:avLst/>
          </a:prstGeom>
        </p:spPr>
      </p:pic>
      <p:sp>
        <p:nvSpPr>
          <p:cNvPr id="3" name="Slide Number Placeholder 2">
            <a:extLst>
              <a:ext uri="{FF2B5EF4-FFF2-40B4-BE49-F238E27FC236}">
                <a16:creationId xmlns:a16="http://schemas.microsoft.com/office/drawing/2014/main" id="{FF51E40C-007D-CD39-55A4-FD64F5B0455E}"/>
              </a:ext>
            </a:extLst>
          </p:cNvPr>
          <p:cNvSpPr>
            <a:spLocks noGrp="1"/>
          </p:cNvSpPr>
          <p:nvPr>
            <p:ph type="sldNum" idx="12"/>
          </p:nvPr>
        </p:nvSpPr>
        <p:spPr/>
        <p:txBody>
          <a:bodyPr/>
          <a:lstStyle/>
          <a:p>
            <a:fld id="{00000000-1234-1234-1234-123412341234}" type="slidenum">
              <a:rPr lang="en" smtClean="0"/>
              <a:pPr/>
              <a:t>42</a:t>
            </a:fld>
            <a:endParaRPr lang="en"/>
          </a:p>
        </p:txBody>
      </p:sp>
    </p:spTree>
    <p:extLst>
      <p:ext uri="{BB962C8B-B14F-4D97-AF65-F5344CB8AC3E}">
        <p14:creationId xmlns:p14="http://schemas.microsoft.com/office/powerpoint/2010/main" val="3449375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Challenges in using DL for cognitive science</a:t>
            </a:r>
            <a:endParaRPr sz="2800" b="1">
              <a:latin typeface="Helvetica Neue" panose="020B0604020202020204" charset="0"/>
            </a:endParaRPr>
          </a:p>
        </p:txBody>
      </p:sp>
      <p:sp>
        <p:nvSpPr>
          <p:cNvPr id="255" name="Google Shape;255;p30"/>
          <p:cNvSpPr txBox="1">
            <a:spLocks noGrp="1"/>
          </p:cNvSpPr>
          <p:nvPr>
            <p:ph type="body" idx="1"/>
          </p:nvPr>
        </p:nvSpPr>
        <p:spPr>
          <a:xfrm>
            <a:off x="147639" y="1104900"/>
            <a:ext cx="11892000" cy="5191200"/>
          </a:xfrm>
          <a:prstGeom prst="rect">
            <a:avLst/>
          </a:prstGeom>
        </p:spPr>
        <p:txBody>
          <a:bodyPr spcFirstLastPara="1" vert="horz" wrap="square" lIns="91433" tIns="45700" rIns="91433" bIns="45700" rtlCol="0" anchor="t" anchorCtr="0">
            <a:normAutofit/>
          </a:bodyPr>
          <a:lstStyle/>
          <a:p>
            <a:pPr indent="-482588">
              <a:buSzPts val="2100"/>
              <a:buFont typeface="Calibri"/>
              <a:buChar char="•"/>
            </a:pPr>
            <a:r>
              <a:rPr lang="en"/>
              <a:t>Not designed to specifically model brain processing</a:t>
            </a:r>
            <a:endParaRPr/>
          </a:p>
          <a:p>
            <a:pPr lvl="1" indent="-440256">
              <a:spcBef>
                <a:spcPts val="1333"/>
              </a:spcBef>
              <a:buSzPts val="1600"/>
              <a:buFont typeface="Calibri"/>
              <a:buChar char="•"/>
            </a:pPr>
            <a:r>
              <a:rPr lang="en"/>
              <a:t>Training DL models using brain recordings</a:t>
            </a:r>
            <a:endParaRPr/>
          </a:p>
          <a:p>
            <a:pPr lvl="1" indent="-440256">
              <a:spcBef>
                <a:spcPts val="1333"/>
              </a:spcBef>
              <a:buSzPts val="1600"/>
              <a:buFont typeface="Calibri"/>
              <a:buChar char="•"/>
            </a:pPr>
            <a:r>
              <a:rPr lang="en" b="1"/>
              <a:t>Task-based modeling</a:t>
            </a:r>
            <a:endParaRPr b="1"/>
          </a:p>
          <a:p>
            <a:pPr indent="-482588">
              <a:spcBef>
                <a:spcPts val="1333"/>
              </a:spcBef>
              <a:buSzPts val="2100"/>
              <a:buFont typeface="Calibri"/>
              <a:buChar char="•"/>
            </a:pPr>
            <a:r>
              <a:rPr lang="en"/>
              <a:t>Can be difficult to interpret due to multiple sources of information</a:t>
            </a:r>
            <a:endParaRPr/>
          </a:p>
          <a:p>
            <a:pPr lvl="1" indent="-440256">
              <a:spcBef>
                <a:spcPts val="1333"/>
              </a:spcBef>
              <a:buSzPts val="1600"/>
              <a:buFont typeface="Calibri"/>
              <a:buChar char="•"/>
            </a:pPr>
            <a:r>
              <a:rPr lang="en"/>
              <a:t>Disentangling contributions of different info sources to brain predictions</a:t>
            </a:r>
            <a:endParaRPr/>
          </a:p>
        </p:txBody>
      </p:sp>
      <p:sp>
        <p:nvSpPr>
          <p:cNvPr id="256" name="Google Shape;256;p30"/>
          <p:cNvSpPr txBox="1">
            <a:spLocks noGrp="1"/>
          </p:cNvSpPr>
          <p:nvPr>
            <p:ph type="sldNum" idx="12"/>
          </p:nvPr>
        </p:nvSpPr>
        <p:spPr>
          <a:xfrm>
            <a:off x="8610600" y="6532575"/>
            <a:ext cx="3429200" cy="365200"/>
          </a:xfrm>
          <a:prstGeom prst="rect">
            <a:avLst/>
          </a:prstGeom>
          <a:noFill/>
          <a:ln>
            <a:noFill/>
          </a:ln>
        </p:spPr>
        <p:txBody>
          <a:bodyPr spcFirstLastPara="1" vert="horz" wrap="square" lIns="91433" tIns="45700" rIns="91433" bIns="45700" rtlCol="0" anchor="t" anchorCtr="0">
            <a:noAutofit/>
          </a:bodyPr>
          <a:lstStyle/>
          <a:p>
            <a:fld id="{00000000-1234-1234-1234-123412341234}" type="slidenum">
              <a:rPr lang="en"/>
              <a:p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44</a:t>
            </a:fld>
            <a:endParaRPr/>
          </a:p>
        </p:txBody>
      </p:sp>
      <p:sp>
        <p:nvSpPr>
          <p:cNvPr id="344" name="Google Shape;344;p36"/>
          <p:cNvSpPr txBox="1">
            <a:spLocks noGrp="1"/>
          </p:cNvSpPr>
          <p:nvPr>
            <p:ph type="body" idx="4294967295"/>
          </p:nvPr>
        </p:nvSpPr>
        <p:spPr>
          <a:xfrm>
            <a:off x="325295" y="6060985"/>
            <a:ext cx="89192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b="0" i="0"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Oota, Subba Reddy, Jashn Arora, Veeral Agarwal, Mounika Marreddy, Manish Gupta, and Bapi Raju Surampudi. "Neural Language Taskonomy: Which NLP Tasks are the most Predictive of fMRI Brain Activity?." </a:t>
            </a:r>
            <a:r>
              <a:rPr lang="en" b="0" i="1"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arXiv preprint arXiv:2205.01404</a:t>
            </a:r>
            <a:r>
              <a:rPr lang="en" b="0" i="0" u="sng">
                <a:solidFill>
                  <a:srgbClr val="222222"/>
                </a:solidFill>
                <a:latin typeface="Arial"/>
                <a:ea typeface="Arial"/>
                <a:cs typeface="Arial"/>
                <a:sym typeface="Arial"/>
                <a:hlinkClick r:id="rId3">
                  <a:extLst>
                    <a:ext uri="{A12FA001-AC4F-418D-AE19-62706E023703}">
                      <ahyp:hlinkClr xmlns:ahyp="http://schemas.microsoft.com/office/drawing/2018/hyperlinkcolor" val="tx"/>
                    </a:ext>
                  </a:extLst>
                </a:hlinkClick>
              </a:rPr>
              <a:t> (2022).</a:t>
            </a:r>
            <a:endParaRPr/>
          </a:p>
          <a:p>
            <a:pPr marL="0" indent="0">
              <a:spcBef>
                <a:spcPts val="1067"/>
              </a:spcBef>
              <a:buClr>
                <a:schemeClr val="dk1"/>
              </a:buClr>
              <a:buSzPct val="100000"/>
              <a:buNone/>
            </a:pPr>
            <a:endParaRPr/>
          </a:p>
        </p:txBody>
      </p:sp>
      <p:pic>
        <p:nvPicPr>
          <p:cNvPr id="345" name="Google Shape;345;p36"/>
          <p:cNvPicPr preferRelativeResize="0">
            <a:picLocks noGrp="1"/>
          </p:cNvPicPr>
          <p:nvPr>
            <p:ph type="body" idx="4294967295"/>
          </p:nvPr>
        </p:nvPicPr>
        <p:blipFill rotWithShape="1">
          <a:blip r:embed="rId4">
            <a:alphaModFix/>
          </a:blip>
          <a:srcRect r="1117" b="970"/>
          <a:stretch/>
        </p:blipFill>
        <p:spPr>
          <a:xfrm>
            <a:off x="425647" y="3700377"/>
            <a:ext cx="5740400" cy="2129200"/>
          </a:xfrm>
          <a:prstGeom prst="rect">
            <a:avLst/>
          </a:prstGeom>
          <a:noFill/>
          <a:ln>
            <a:noFill/>
          </a:ln>
        </p:spPr>
      </p:pic>
      <p:pic>
        <p:nvPicPr>
          <p:cNvPr id="346" name="Google Shape;346;p36"/>
          <p:cNvPicPr preferRelativeResize="0"/>
          <p:nvPr/>
        </p:nvPicPr>
        <p:blipFill rotWithShape="1">
          <a:blip r:embed="rId5">
            <a:alphaModFix/>
          </a:blip>
          <a:srcRect/>
          <a:stretch/>
        </p:blipFill>
        <p:spPr>
          <a:xfrm>
            <a:off x="7102040" y="4166817"/>
            <a:ext cx="3186137" cy="1600212"/>
          </a:xfrm>
          <a:prstGeom prst="rect">
            <a:avLst/>
          </a:prstGeom>
          <a:noFill/>
          <a:ln>
            <a:noFill/>
          </a:ln>
        </p:spPr>
      </p:pic>
      <p:sp>
        <p:nvSpPr>
          <p:cNvPr id="347" name="Google Shape;347;p36"/>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charset="0"/>
              </a:rPr>
              <a:t>Tasks affect processing</a:t>
            </a:r>
            <a:endParaRPr sz="2800" b="1">
              <a:latin typeface="Helvetica Neue" panose="020B0604020202020204" charset="0"/>
            </a:endParaRPr>
          </a:p>
        </p:txBody>
      </p:sp>
      <p:sp>
        <p:nvSpPr>
          <p:cNvPr id="348" name="Google Shape;348;p36"/>
          <p:cNvSpPr txBox="1"/>
          <p:nvPr/>
        </p:nvSpPr>
        <p:spPr>
          <a:xfrm>
            <a:off x="265967" y="1138733"/>
            <a:ext cx="7664400" cy="2316299"/>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passages and narratives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task-optimized NLP models for a range of tasks</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reading &amp; listening of different stimuli</a:t>
            </a:r>
            <a:endParaRPr sz="2400"/>
          </a:p>
        </p:txBody>
      </p:sp>
      <p:sp>
        <p:nvSpPr>
          <p:cNvPr id="349" name="Google Shape;349;p36"/>
          <p:cNvSpPr txBox="1"/>
          <p:nvPr/>
        </p:nvSpPr>
        <p:spPr>
          <a:xfrm>
            <a:off x="7462433" y="1096182"/>
            <a:ext cx="4264800" cy="2462172"/>
          </a:xfrm>
          <a:prstGeom prst="rect">
            <a:avLst/>
          </a:prstGeom>
          <a:solidFill>
            <a:srgbClr val="FFF2CC"/>
          </a:solidFill>
          <a:ln>
            <a:noFill/>
          </a:ln>
        </p:spPr>
        <p:txBody>
          <a:bodyPr spcFirstLastPara="1" wrap="square" lIns="121900" tIns="121900" rIns="121900" bIns="121900" anchor="t" anchorCtr="0">
            <a:spAutoFit/>
          </a:bodyPr>
          <a:lstStyle/>
          <a:p>
            <a:r>
              <a:rPr lang="en" sz="2400">
                <a:solidFill>
                  <a:schemeClr val="dk1"/>
                </a:solidFill>
                <a:latin typeface="Calibri"/>
                <a:ea typeface="Calibri"/>
                <a:cs typeface="Calibri"/>
                <a:sym typeface="Calibri"/>
              </a:rPr>
              <a:t>Reading fMRI best explained by coref. resolution, NER, shallow syntax parsing</a:t>
            </a:r>
            <a:endParaRPr sz="2400">
              <a:solidFill>
                <a:schemeClr val="dk1"/>
              </a:solidFill>
              <a:latin typeface="Calibri"/>
              <a:ea typeface="Calibri"/>
              <a:cs typeface="Calibri"/>
              <a:sym typeface="Calibri"/>
            </a:endParaRPr>
          </a:p>
          <a:p>
            <a:r>
              <a:rPr lang="en" sz="2400">
                <a:solidFill>
                  <a:schemeClr val="dk1"/>
                </a:solidFill>
                <a:latin typeface="Calibri"/>
                <a:ea typeface="Calibri"/>
                <a:cs typeface="Calibri"/>
                <a:sym typeface="Calibri"/>
              </a:rPr>
              <a:t>Listening fMRI best explained by paraphrasing, summarization, NLI</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2857952a9e_0_396"/>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SG"/>
              <a:t>45</a:t>
            </a:fld>
            <a:endParaRPr/>
          </a:p>
        </p:txBody>
      </p:sp>
      <p:pic>
        <p:nvPicPr>
          <p:cNvPr id="299" name="Google Shape;299;g22857952a9e_0_396"/>
          <p:cNvPicPr preferRelativeResize="0"/>
          <p:nvPr/>
        </p:nvPicPr>
        <p:blipFill rotWithShape="1">
          <a:blip r:embed="rId3">
            <a:alphaModFix/>
          </a:blip>
          <a:srcRect l="-1639" t="-1930" r="-1453" b="-2431"/>
          <a:stretch/>
        </p:blipFill>
        <p:spPr>
          <a:xfrm>
            <a:off x="7137875" y="1696125"/>
            <a:ext cx="4074210" cy="2174100"/>
          </a:xfrm>
          <a:prstGeom prst="rect">
            <a:avLst/>
          </a:prstGeom>
          <a:noFill/>
          <a:ln w="19050" cap="flat" cmpd="sng">
            <a:solidFill>
              <a:schemeClr val="dk1"/>
            </a:solidFill>
            <a:prstDash val="lgDash"/>
            <a:round/>
            <a:headEnd type="none" w="sm" len="sm"/>
            <a:tailEnd type="none" w="sm" len="sm"/>
          </a:ln>
        </p:spPr>
      </p:pic>
      <p:sp>
        <p:nvSpPr>
          <p:cNvPr id="300" name="Google Shape;300;g22857952a9e_0_396"/>
          <p:cNvSpPr/>
          <p:nvPr/>
        </p:nvSpPr>
        <p:spPr>
          <a:xfrm>
            <a:off x="6938325" y="6032375"/>
            <a:ext cx="5033100" cy="6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Compare against actual brain recordings</a:t>
            </a:r>
            <a:endParaRPr sz="20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(brain alignment)</a:t>
            </a:r>
            <a:endParaRPr sz="2000">
              <a:solidFill>
                <a:schemeClr val="dk1"/>
              </a:solidFill>
              <a:latin typeface="Helvetica Neue"/>
              <a:ea typeface="Helvetica Neue"/>
              <a:cs typeface="Helvetica Neue"/>
              <a:sym typeface="Helvetica Neue"/>
            </a:endParaRPr>
          </a:p>
        </p:txBody>
      </p:sp>
      <p:cxnSp>
        <p:nvCxnSpPr>
          <p:cNvPr id="301" name="Google Shape;301;g22857952a9e_0_396"/>
          <p:cNvCxnSpPr/>
          <p:nvPr/>
        </p:nvCxnSpPr>
        <p:spPr>
          <a:xfrm>
            <a:off x="4412775" y="5370650"/>
            <a:ext cx="863700" cy="483900"/>
          </a:xfrm>
          <a:prstGeom prst="straightConnector1">
            <a:avLst/>
          </a:prstGeom>
          <a:noFill/>
          <a:ln w="19050" cap="flat" cmpd="sng">
            <a:solidFill>
              <a:schemeClr val="dk1"/>
            </a:solidFill>
            <a:prstDash val="solid"/>
            <a:round/>
            <a:headEnd type="none" w="med" len="med"/>
            <a:tailEnd type="triangle" w="med" len="med"/>
          </a:ln>
        </p:spPr>
      </p:cxnSp>
      <p:pic>
        <p:nvPicPr>
          <p:cNvPr id="302" name="Google Shape;302;g22857952a9e_0_396"/>
          <p:cNvPicPr preferRelativeResize="0"/>
          <p:nvPr/>
        </p:nvPicPr>
        <p:blipFill>
          <a:blip r:embed="rId4">
            <a:alphaModFix/>
          </a:blip>
          <a:stretch>
            <a:fillRect/>
          </a:stretch>
        </p:blipFill>
        <p:spPr>
          <a:xfrm>
            <a:off x="5504862" y="5643525"/>
            <a:ext cx="1182281" cy="971550"/>
          </a:xfrm>
          <a:prstGeom prst="rect">
            <a:avLst/>
          </a:prstGeom>
          <a:noFill/>
          <a:ln>
            <a:noFill/>
          </a:ln>
        </p:spPr>
      </p:pic>
      <p:pic>
        <p:nvPicPr>
          <p:cNvPr id="303" name="Google Shape;303;g22857952a9e_0_396"/>
          <p:cNvPicPr preferRelativeResize="0"/>
          <p:nvPr/>
        </p:nvPicPr>
        <p:blipFill>
          <a:blip r:embed="rId5">
            <a:alphaModFix/>
          </a:blip>
          <a:stretch>
            <a:fillRect/>
          </a:stretch>
        </p:blipFill>
        <p:spPr>
          <a:xfrm>
            <a:off x="926275" y="4314559"/>
            <a:ext cx="3292225" cy="971550"/>
          </a:xfrm>
          <a:prstGeom prst="rect">
            <a:avLst/>
          </a:prstGeom>
          <a:noFill/>
          <a:ln>
            <a:noFill/>
          </a:ln>
        </p:spPr>
      </p:pic>
      <p:pic>
        <p:nvPicPr>
          <p:cNvPr id="304" name="Google Shape;304;g22857952a9e_0_396"/>
          <p:cNvPicPr preferRelativeResize="0"/>
          <p:nvPr/>
        </p:nvPicPr>
        <p:blipFill rotWithShape="1">
          <a:blip r:embed="rId6">
            <a:alphaModFix/>
          </a:blip>
          <a:srcRect l="-3066" t="-14265" r="-3056" b="-14252"/>
          <a:stretch/>
        </p:blipFill>
        <p:spPr>
          <a:xfrm>
            <a:off x="926275" y="1696125"/>
            <a:ext cx="4074201" cy="2174100"/>
          </a:xfrm>
          <a:prstGeom prst="rect">
            <a:avLst/>
          </a:prstGeom>
          <a:noFill/>
          <a:ln w="19050" cap="flat" cmpd="sng">
            <a:solidFill>
              <a:schemeClr val="dk1"/>
            </a:solidFill>
            <a:prstDash val="lgDash"/>
            <a:round/>
            <a:headEnd type="none" w="sm" len="sm"/>
            <a:tailEnd type="none" w="sm" len="sm"/>
          </a:ln>
        </p:spPr>
      </p:pic>
      <p:pic>
        <p:nvPicPr>
          <p:cNvPr id="305" name="Google Shape;305;g22857952a9e_0_396"/>
          <p:cNvPicPr preferRelativeResize="0"/>
          <p:nvPr/>
        </p:nvPicPr>
        <p:blipFill>
          <a:blip r:embed="rId7">
            <a:alphaModFix/>
          </a:blip>
          <a:stretch>
            <a:fillRect/>
          </a:stretch>
        </p:blipFill>
        <p:spPr>
          <a:xfrm>
            <a:off x="7149100" y="4312555"/>
            <a:ext cx="3292225" cy="975557"/>
          </a:xfrm>
          <a:prstGeom prst="rect">
            <a:avLst/>
          </a:prstGeom>
          <a:noFill/>
          <a:ln>
            <a:noFill/>
          </a:ln>
        </p:spPr>
      </p:pic>
      <p:sp>
        <p:nvSpPr>
          <p:cNvPr id="306" name="Google Shape;306;g22857952a9e_0_396"/>
          <p:cNvSpPr/>
          <p:nvPr/>
        </p:nvSpPr>
        <p:spPr>
          <a:xfrm>
            <a:off x="926275" y="5387925"/>
            <a:ext cx="3486600" cy="9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Use model’s internal layer</a:t>
            </a:r>
            <a:br>
              <a:rPr lang="en-SG" sz="2000">
                <a:solidFill>
                  <a:schemeClr val="dk1"/>
                </a:solidFill>
                <a:latin typeface="Helvetica Neue"/>
                <a:ea typeface="Helvetica Neue"/>
                <a:cs typeface="Helvetica Neue"/>
                <a:sym typeface="Helvetica Neue"/>
              </a:rPr>
            </a:br>
            <a:r>
              <a:rPr lang="en-SG" sz="2000">
                <a:solidFill>
                  <a:schemeClr val="dk1"/>
                </a:solidFill>
                <a:latin typeface="Helvetica Neue"/>
                <a:ea typeface="Helvetica Neue"/>
                <a:cs typeface="Helvetica Neue"/>
                <a:sym typeface="Helvetica Neue"/>
              </a:rPr>
              <a:t>activations to predict brain activity on held-out data</a:t>
            </a:r>
            <a:endParaRPr sz="2000" i="0" u="none" strike="noStrike" cap="none">
              <a:solidFill>
                <a:schemeClr val="dk1"/>
              </a:solidFill>
              <a:latin typeface="Helvetica Neue"/>
              <a:ea typeface="Helvetica Neue"/>
              <a:cs typeface="Helvetica Neue"/>
              <a:sym typeface="Helvetica Neue"/>
            </a:endParaRPr>
          </a:p>
        </p:txBody>
      </p:sp>
      <p:pic>
        <p:nvPicPr>
          <p:cNvPr id="307" name="Google Shape;307;g22857952a9e_0_396"/>
          <p:cNvPicPr preferRelativeResize="0"/>
          <p:nvPr/>
        </p:nvPicPr>
        <p:blipFill>
          <a:blip r:embed="rId8">
            <a:alphaModFix/>
          </a:blip>
          <a:stretch>
            <a:fillRect/>
          </a:stretch>
        </p:blipFill>
        <p:spPr>
          <a:xfrm>
            <a:off x="5504850" y="467965"/>
            <a:ext cx="1182300" cy="931837"/>
          </a:xfrm>
          <a:prstGeom prst="rect">
            <a:avLst/>
          </a:prstGeom>
          <a:noFill/>
          <a:ln>
            <a:noFill/>
          </a:ln>
        </p:spPr>
      </p:pic>
      <p:cxnSp>
        <p:nvCxnSpPr>
          <p:cNvPr id="308" name="Google Shape;308;g22857952a9e_0_396"/>
          <p:cNvCxnSpPr/>
          <p:nvPr/>
        </p:nvCxnSpPr>
        <p:spPr>
          <a:xfrm flipH="1">
            <a:off x="4713688" y="946725"/>
            <a:ext cx="540000" cy="540000"/>
          </a:xfrm>
          <a:prstGeom prst="straightConnector1">
            <a:avLst/>
          </a:prstGeom>
          <a:noFill/>
          <a:ln w="19050" cap="flat" cmpd="sng">
            <a:solidFill>
              <a:schemeClr val="dk1"/>
            </a:solidFill>
            <a:prstDash val="solid"/>
            <a:round/>
            <a:headEnd type="none" w="med" len="med"/>
            <a:tailEnd type="triangle" w="med" len="med"/>
          </a:ln>
        </p:spPr>
      </p:cxnSp>
      <p:cxnSp>
        <p:nvCxnSpPr>
          <p:cNvPr id="309" name="Google Shape;309;g22857952a9e_0_396"/>
          <p:cNvCxnSpPr/>
          <p:nvPr/>
        </p:nvCxnSpPr>
        <p:spPr>
          <a:xfrm>
            <a:off x="6938313" y="946725"/>
            <a:ext cx="540000" cy="540000"/>
          </a:xfrm>
          <a:prstGeom prst="straightConnector1">
            <a:avLst/>
          </a:prstGeom>
          <a:noFill/>
          <a:ln w="19050" cap="flat" cmpd="sng">
            <a:solidFill>
              <a:schemeClr val="dk1"/>
            </a:solidFill>
            <a:prstDash val="solid"/>
            <a:round/>
            <a:headEnd type="none" w="med" len="med"/>
            <a:tailEnd type="triangle" w="med" len="med"/>
          </a:ln>
        </p:spPr>
      </p:cxnSp>
      <p:sp>
        <p:nvSpPr>
          <p:cNvPr id="310" name="Google Shape;310;g22857952a9e_0_396"/>
          <p:cNvSpPr/>
          <p:nvPr/>
        </p:nvSpPr>
        <p:spPr>
          <a:xfrm>
            <a:off x="1236125" y="866575"/>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with</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language modeling</a:t>
            </a:r>
            <a:endParaRPr sz="2000" b="1">
              <a:solidFill>
                <a:schemeClr val="dk1"/>
              </a:solidFill>
              <a:latin typeface="Helvetica Neue"/>
              <a:ea typeface="Helvetica Neue"/>
              <a:cs typeface="Helvetica Neue"/>
              <a:sym typeface="Helvetica Neue"/>
            </a:endParaRPr>
          </a:p>
        </p:txBody>
      </p:sp>
      <p:cxnSp>
        <p:nvCxnSpPr>
          <p:cNvPr id="311" name="Google Shape;311;g22857952a9e_0_396"/>
          <p:cNvCxnSpPr/>
          <p:nvPr/>
        </p:nvCxnSpPr>
        <p:spPr>
          <a:xfrm flipH="1">
            <a:off x="6999400" y="5329175"/>
            <a:ext cx="2111400" cy="554100"/>
          </a:xfrm>
          <a:prstGeom prst="straightConnector1">
            <a:avLst/>
          </a:prstGeom>
          <a:noFill/>
          <a:ln w="19050" cap="flat" cmpd="sng">
            <a:solidFill>
              <a:schemeClr val="dk1"/>
            </a:solidFill>
            <a:prstDash val="solid"/>
            <a:round/>
            <a:headEnd type="none" w="med" len="med"/>
            <a:tailEnd type="triangle" w="med" len="med"/>
          </a:ln>
        </p:spPr>
      </p:cxnSp>
      <p:sp>
        <p:nvSpPr>
          <p:cNvPr id="312" name="Google Shape;312;g22857952a9e_0_396"/>
          <p:cNvSpPr/>
          <p:nvPr/>
        </p:nvSpPr>
        <p:spPr>
          <a:xfrm>
            <a:off x="7715625" y="871725"/>
            <a:ext cx="2918700" cy="69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Model trained to</a:t>
            </a:r>
            <a:br>
              <a:rPr lang="en-SG" sz="2000">
                <a:solidFill>
                  <a:schemeClr val="dk1"/>
                </a:solidFill>
                <a:latin typeface="Helvetica Neue"/>
                <a:ea typeface="Helvetica Neue"/>
                <a:cs typeface="Helvetica Neue"/>
                <a:sym typeface="Helvetica Neue"/>
              </a:rPr>
            </a:br>
            <a:r>
              <a:rPr lang="en-SG" sz="2000" b="1">
                <a:solidFill>
                  <a:schemeClr val="dk1"/>
                </a:solidFill>
                <a:latin typeface="Helvetica Neue"/>
                <a:ea typeface="Helvetica Neue"/>
                <a:cs typeface="Helvetica Neue"/>
                <a:sym typeface="Helvetica Neue"/>
              </a:rPr>
              <a:t>summarize narratives</a:t>
            </a:r>
            <a:endParaRPr sz="2000" b="1">
              <a:solidFill>
                <a:schemeClr val="dk1"/>
              </a:solidFill>
              <a:latin typeface="Helvetica Neue"/>
              <a:ea typeface="Helvetica Neue"/>
              <a:cs typeface="Helvetica Neue"/>
              <a:sym typeface="Helvetica Neue"/>
            </a:endParaRPr>
          </a:p>
        </p:txBody>
      </p:sp>
      <p:sp>
        <p:nvSpPr>
          <p:cNvPr id="313" name="Google Shape;313;g22857952a9e_0_396"/>
          <p:cNvSpPr/>
          <p:nvPr/>
        </p:nvSpPr>
        <p:spPr>
          <a:xfrm>
            <a:off x="7149100" y="800100"/>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sp>
        <p:nvSpPr>
          <p:cNvPr id="314" name="Google Shape;314;g22857952a9e_0_396"/>
          <p:cNvSpPr/>
          <p:nvPr/>
        </p:nvSpPr>
        <p:spPr>
          <a:xfrm>
            <a:off x="4251500" y="800100"/>
            <a:ext cx="7914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input</a:t>
            </a:r>
            <a:endParaRPr sz="2000" i="0" u="none" strike="noStrike" cap="none">
              <a:solidFill>
                <a:schemeClr val="dk1"/>
              </a:solidFill>
              <a:latin typeface="Helvetica Neue"/>
              <a:ea typeface="Helvetica Neue"/>
              <a:cs typeface="Helvetica Neue"/>
              <a:sym typeface="Helvetica Neue"/>
            </a:endParaRPr>
          </a:p>
        </p:txBody>
      </p:sp>
      <p:grpSp>
        <p:nvGrpSpPr>
          <p:cNvPr id="315" name="Google Shape;315;g22857952a9e_0_396"/>
          <p:cNvGrpSpPr/>
          <p:nvPr/>
        </p:nvGrpSpPr>
        <p:grpSpPr>
          <a:xfrm>
            <a:off x="1902425" y="4009775"/>
            <a:ext cx="1507500" cy="578700"/>
            <a:chOff x="1902425" y="4009775"/>
            <a:chExt cx="1507500" cy="578700"/>
          </a:xfrm>
        </p:grpSpPr>
        <p:cxnSp>
          <p:nvCxnSpPr>
            <p:cNvPr id="316" name="Google Shape;316;g22857952a9e_0_396"/>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317" name="Google Shape;317;g22857952a9e_0_396"/>
            <p:cNvSpPr/>
            <p:nvPr/>
          </p:nvSpPr>
          <p:spPr>
            <a:xfrm>
              <a:off x="1902425" y="4085975"/>
              <a:ext cx="1507500" cy="50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grpSp>
        <p:nvGrpSpPr>
          <p:cNvPr id="318" name="Google Shape;318;g22857952a9e_0_396"/>
          <p:cNvGrpSpPr/>
          <p:nvPr/>
        </p:nvGrpSpPr>
        <p:grpSpPr>
          <a:xfrm>
            <a:off x="8134400" y="4009775"/>
            <a:ext cx="1788900" cy="578700"/>
            <a:chOff x="1902425" y="4009775"/>
            <a:chExt cx="1788900" cy="578700"/>
          </a:xfrm>
        </p:grpSpPr>
        <p:cxnSp>
          <p:nvCxnSpPr>
            <p:cNvPr id="319" name="Google Shape;319;g22857952a9e_0_396"/>
            <p:cNvCxnSpPr/>
            <p:nvPr/>
          </p:nvCxnSpPr>
          <p:spPr>
            <a:xfrm>
              <a:off x="1902425" y="4009775"/>
              <a:ext cx="0" cy="535200"/>
            </a:xfrm>
            <a:prstGeom prst="straightConnector1">
              <a:avLst/>
            </a:prstGeom>
            <a:noFill/>
            <a:ln w="19050" cap="flat" cmpd="sng">
              <a:solidFill>
                <a:schemeClr val="dk1"/>
              </a:solidFill>
              <a:prstDash val="solid"/>
              <a:round/>
              <a:headEnd type="none" w="med" len="med"/>
              <a:tailEnd type="triangle" w="med" len="med"/>
            </a:ln>
          </p:spPr>
        </p:cxnSp>
        <p:sp>
          <p:nvSpPr>
            <p:cNvPr id="320" name="Google Shape;320;g22857952a9e_0_396"/>
            <p:cNvSpPr/>
            <p:nvPr/>
          </p:nvSpPr>
          <p:spPr>
            <a:xfrm>
              <a:off x="1902425" y="4085975"/>
              <a:ext cx="1788900" cy="502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Arial"/>
                <a:buNone/>
              </a:pPr>
              <a:r>
                <a:rPr lang="en-SG" sz="2000">
                  <a:solidFill>
                    <a:schemeClr val="dk1"/>
                  </a:solidFill>
                  <a:latin typeface="Helvetica Neue"/>
                  <a:ea typeface="Helvetica Neue"/>
                  <a:cs typeface="Helvetica Neue"/>
                  <a:sym typeface="Helvetica Neue"/>
                </a:rPr>
                <a:t>activations</a:t>
              </a:r>
              <a:endParaRPr sz="2000" i="0" u="none" strike="noStrike" cap="none">
                <a:solidFill>
                  <a:schemeClr val="dk1"/>
                </a:solidFill>
                <a:latin typeface="Helvetica Neue"/>
                <a:ea typeface="Helvetica Neue"/>
                <a:cs typeface="Helvetica Neue"/>
                <a:sym typeface="Helvetica Neue"/>
              </a:endParaRPr>
            </a:p>
          </p:txBody>
        </p:sp>
      </p:grpSp>
      <p:sp>
        <p:nvSpPr>
          <p:cNvPr id="321" name="Google Shape;321;g22857952a9e_0_396"/>
          <p:cNvSpPr/>
          <p:nvPr/>
        </p:nvSpPr>
        <p:spPr>
          <a:xfrm>
            <a:off x="5475450" y="1410525"/>
            <a:ext cx="1241100" cy="774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000">
                <a:solidFill>
                  <a:schemeClr val="dk1"/>
                </a:solidFill>
                <a:latin typeface="Helvetica Neue"/>
                <a:ea typeface="Helvetica Neue"/>
                <a:cs typeface="Helvetica Neue"/>
                <a:sym typeface="Helvetica Neue"/>
              </a:rPr>
              <a:t>book</a:t>
            </a:r>
            <a:br>
              <a:rPr lang="en-SG" sz="2000">
                <a:solidFill>
                  <a:schemeClr val="dk1"/>
                </a:solidFill>
                <a:latin typeface="Helvetica Neue"/>
                <a:ea typeface="Helvetica Neue"/>
                <a:cs typeface="Helvetica Neue"/>
                <a:sym typeface="Helvetica Neue"/>
              </a:rPr>
            </a:br>
            <a:r>
              <a:rPr lang="en-SG" sz="2000">
                <a:solidFill>
                  <a:schemeClr val="dk1"/>
                </a:solidFill>
                <a:latin typeface="Helvetica Neue"/>
                <a:ea typeface="Helvetica Neue"/>
                <a:cs typeface="Helvetica Neue"/>
                <a:sym typeface="Helvetica Neue"/>
              </a:rPr>
              <a:t>chapter</a:t>
            </a:r>
            <a:endParaRPr sz="2000" i="0" u="none" strike="noStrike" cap="none">
              <a:solidFill>
                <a:schemeClr val="dk1"/>
              </a:solidFill>
              <a:latin typeface="Helvetica Neue"/>
              <a:ea typeface="Helvetica Neue"/>
              <a:cs typeface="Helvetica Neue"/>
              <a:sym typeface="Helvetica Neue"/>
            </a:endParaRPr>
          </a:p>
        </p:txBody>
      </p:sp>
      <p:sp>
        <p:nvSpPr>
          <p:cNvPr id="2" name="Google Shape;113;g10bb5e1c841_1_46">
            <a:extLst>
              <a:ext uri="{FF2B5EF4-FFF2-40B4-BE49-F238E27FC236}">
                <a16:creationId xmlns:a16="http://schemas.microsoft.com/office/drawing/2014/main" id="{489A799A-6E86-D49C-9E75-2A788237B27A}"/>
              </a:ext>
            </a:extLst>
          </p:cNvPr>
          <p:cNvSpPr/>
          <p:nvPr/>
        </p:nvSpPr>
        <p:spPr>
          <a:xfrm>
            <a:off x="-37226" y="42085"/>
            <a:ext cx="7036625" cy="34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2800" b="1">
                <a:solidFill>
                  <a:schemeClr val="dk1"/>
                </a:solidFill>
                <a:latin typeface="Helvetica Neue"/>
                <a:ea typeface="Helvetica Neue"/>
                <a:cs typeface="Helvetica Neue"/>
                <a:sym typeface="Helvetica Neue"/>
              </a:rPr>
              <a:t>How to build better Language models?</a:t>
            </a:r>
            <a:endParaRPr sz="2800" b="1" i="0" u="none" strike="noStrike" cap="none">
              <a:solidFill>
                <a:schemeClr val="dk1"/>
              </a:solidFill>
              <a:latin typeface="Helvetica Neue"/>
              <a:ea typeface="Helvetica Neue"/>
              <a:cs typeface="Helvetica Neue"/>
              <a:sym typeface="Helvetica Neue"/>
            </a:endParaRPr>
          </a:p>
        </p:txBody>
      </p:sp>
      <p:sp>
        <p:nvSpPr>
          <p:cNvPr id="3" name="Footer Placeholder 2">
            <a:extLst>
              <a:ext uri="{FF2B5EF4-FFF2-40B4-BE49-F238E27FC236}">
                <a16:creationId xmlns:a16="http://schemas.microsoft.com/office/drawing/2014/main" id="{5CD1E576-0B1F-04BC-3D7C-D32EF94D4DD6}"/>
              </a:ext>
            </a:extLst>
          </p:cNvPr>
          <p:cNvSpPr>
            <a:spLocks noGrp="1"/>
          </p:cNvSpPr>
          <p:nvPr>
            <p:ph type="ftr" idx="11"/>
          </p:nvPr>
        </p:nvSpPr>
        <p:spPr/>
        <p:txBody>
          <a:bodyPr/>
          <a:lstStyle/>
          <a:p>
            <a:r>
              <a:rPr lang="en-US"/>
              <a:t>ICETCI 2024: DL for Brain Encoding and Decoding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2094abaaa3f_0_190"/>
          <p:cNvSpPr/>
          <p:nvPr/>
        </p:nvSpPr>
        <p:spPr>
          <a:xfrm>
            <a:off x="515100" y="326550"/>
            <a:ext cx="11161800"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Result: Summarize narratives → Greater brain alignment 🧠</a:t>
            </a:r>
            <a:endParaRPr sz="2800" b="1" i="0" u="none" strike="noStrike" cap="none">
              <a:solidFill>
                <a:schemeClr val="dk1"/>
              </a:solidFill>
              <a:latin typeface="Helvetica Neue"/>
              <a:ea typeface="Helvetica Neue"/>
              <a:cs typeface="Helvetica Neue"/>
              <a:sym typeface="Helvetica Neue"/>
            </a:endParaRPr>
          </a:p>
        </p:txBody>
      </p:sp>
      <p:sp>
        <p:nvSpPr>
          <p:cNvPr id="429" name="Google Shape;429;g2094abaaa3f_0_190"/>
          <p:cNvSpPr txBox="1">
            <a:spLocks noGrp="1"/>
          </p:cNvSpPr>
          <p:nvPr>
            <p:ph type="sldNum" idx="12"/>
          </p:nvPr>
        </p:nvSpPr>
        <p:spPr>
          <a:xfrm>
            <a:off x="11311128" y="6492874"/>
            <a:ext cx="8808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46</a:t>
            </a:fld>
            <a:endParaRPr/>
          </a:p>
        </p:txBody>
      </p:sp>
      <p:sp>
        <p:nvSpPr>
          <p:cNvPr id="430" name="Google Shape;430;g2094abaaa3f_0_190"/>
          <p:cNvSpPr/>
          <p:nvPr/>
        </p:nvSpPr>
        <p:spPr>
          <a:xfrm>
            <a:off x="515100" y="5428050"/>
            <a:ext cx="11161800" cy="726300"/>
          </a:xfrm>
          <a:prstGeom prst="rect">
            <a:avLst/>
          </a:prstGeom>
          <a:solidFill>
            <a:srgbClr val="FCE5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SG" sz="2400">
                <a:solidFill>
                  <a:schemeClr val="dk1"/>
                </a:solidFill>
                <a:latin typeface="Helvetica Neue"/>
                <a:ea typeface="Helvetica Neue"/>
                <a:cs typeface="Helvetica Neue"/>
                <a:sym typeface="Helvetica Neue"/>
              </a:rPr>
              <a:t>Training language models to summarize narratives improves brain alignment</a:t>
            </a:r>
            <a:endParaRPr sz="2400" i="0" u="none" strike="noStrike" cap="none">
              <a:solidFill>
                <a:schemeClr val="dk1"/>
              </a:solidFill>
              <a:latin typeface="Helvetica Neue"/>
              <a:ea typeface="Helvetica Neue"/>
              <a:cs typeface="Helvetica Neue"/>
              <a:sym typeface="Helvetica Neue"/>
            </a:endParaRPr>
          </a:p>
        </p:txBody>
      </p:sp>
      <p:pic>
        <p:nvPicPr>
          <p:cNvPr id="431" name="Google Shape;431;g2094abaaa3f_0_190"/>
          <p:cNvPicPr preferRelativeResize="0"/>
          <p:nvPr/>
        </p:nvPicPr>
        <p:blipFill>
          <a:blip r:embed="rId3">
            <a:alphaModFix/>
          </a:blip>
          <a:stretch>
            <a:fillRect/>
          </a:stretch>
        </p:blipFill>
        <p:spPr>
          <a:xfrm rot="-5400000">
            <a:off x="1687850" y="6043600"/>
            <a:ext cx="449275" cy="449275"/>
          </a:xfrm>
          <a:prstGeom prst="rect">
            <a:avLst/>
          </a:prstGeom>
          <a:noFill/>
          <a:ln>
            <a:noFill/>
          </a:ln>
        </p:spPr>
      </p:pic>
      <p:sp>
        <p:nvSpPr>
          <p:cNvPr id="432" name="Google Shape;432;g2094abaaa3f_0_190"/>
          <p:cNvSpPr/>
          <p:nvPr/>
        </p:nvSpPr>
        <p:spPr>
          <a:xfrm>
            <a:off x="2120203" y="6300525"/>
            <a:ext cx="3184800" cy="34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this is the title of our paper!</a:t>
            </a:r>
            <a:endParaRPr sz="1800" i="0" u="none" strike="noStrike" cap="none">
              <a:solidFill>
                <a:schemeClr val="dk1"/>
              </a:solidFill>
              <a:latin typeface="Helvetica Neue"/>
              <a:ea typeface="Helvetica Neue"/>
              <a:cs typeface="Helvetica Neue"/>
              <a:sym typeface="Helvetica Neue"/>
            </a:endParaRPr>
          </a:p>
        </p:txBody>
      </p:sp>
      <p:grpSp>
        <p:nvGrpSpPr>
          <p:cNvPr id="433" name="Google Shape;433;g2094abaaa3f_0_190"/>
          <p:cNvGrpSpPr/>
          <p:nvPr/>
        </p:nvGrpSpPr>
        <p:grpSpPr>
          <a:xfrm>
            <a:off x="3654000" y="1194637"/>
            <a:ext cx="4884000" cy="4087238"/>
            <a:chOff x="3311100" y="1194637"/>
            <a:chExt cx="4884000" cy="4087238"/>
          </a:xfrm>
        </p:grpSpPr>
        <p:pic>
          <p:nvPicPr>
            <p:cNvPr id="434" name="Google Shape;434;g2094abaaa3f_0_190"/>
            <p:cNvPicPr preferRelativeResize="0"/>
            <p:nvPr/>
          </p:nvPicPr>
          <p:blipFill rotWithShape="1">
            <a:blip r:embed="rId4">
              <a:alphaModFix/>
            </a:blip>
            <a:srcRect b="6085"/>
            <a:stretch/>
          </p:blipFill>
          <p:spPr>
            <a:xfrm>
              <a:off x="3463500" y="1194637"/>
              <a:ext cx="4208299" cy="3725502"/>
            </a:xfrm>
            <a:prstGeom prst="rect">
              <a:avLst/>
            </a:prstGeom>
            <a:noFill/>
            <a:ln>
              <a:noFill/>
            </a:ln>
          </p:spPr>
        </p:pic>
        <p:sp>
          <p:nvSpPr>
            <p:cNvPr id="435" name="Google Shape;435;g2094abaaa3f_0_190"/>
            <p:cNvSpPr/>
            <p:nvPr/>
          </p:nvSpPr>
          <p:spPr>
            <a:xfrm>
              <a:off x="3311100" y="4955475"/>
              <a:ext cx="4884000" cy="32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SG" sz="1800">
                  <a:solidFill>
                    <a:schemeClr val="dk1"/>
                  </a:solidFill>
                  <a:latin typeface="Helvetica Neue"/>
                  <a:ea typeface="Helvetica Neue"/>
                  <a:cs typeface="Helvetica Neue"/>
                  <a:sym typeface="Helvetica Neue"/>
                </a:rPr>
                <a:t>brain alignment (Pearson correlation)</a:t>
              </a:r>
              <a:endParaRPr sz="1800" i="0" u="none" strike="noStrike" cap="none">
                <a:solidFill>
                  <a:schemeClr val="dk1"/>
                </a:solidFill>
                <a:latin typeface="Helvetica Neue"/>
                <a:ea typeface="Helvetica Neue"/>
                <a:cs typeface="Helvetica Neue"/>
                <a:sym typeface="Helvetica Neue"/>
              </a:endParaRPr>
            </a:p>
          </p:txBody>
        </p:sp>
      </p:grpSp>
      <p:sp>
        <p:nvSpPr>
          <p:cNvPr id="2" name="Footer Placeholder 1">
            <a:extLst>
              <a:ext uri="{FF2B5EF4-FFF2-40B4-BE49-F238E27FC236}">
                <a16:creationId xmlns:a16="http://schemas.microsoft.com/office/drawing/2014/main" id="{6792592C-5F54-E51B-4640-05C6058709DD}"/>
              </a:ext>
            </a:extLst>
          </p:cNvPr>
          <p:cNvSpPr>
            <a:spLocks noGrp="1"/>
          </p:cNvSpPr>
          <p:nvPr>
            <p:ph type="ftr" idx="11"/>
          </p:nvPr>
        </p:nvSpPr>
        <p:spPr/>
        <p:txBody>
          <a:bodyPr/>
          <a:lstStyle/>
          <a:p>
            <a:r>
              <a:rPr lang="en-US"/>
              <a:t>ICETCI 2024: DL for Brain Encoding and Decoding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par>
                                <p:cTn id="8" presetID="10" presetClass="entr" presetSubtype="0" fill="hold" nodeType="withEffect">
                                  <p:stCondLst>
                                    <p:cond delay="0"/>
                                  </p:stCondLst>
                                  <p:childTnLst>
                                    <p:set>
                                      <p:cBhvr>
                                        <p:cTn id="9" dur="1" fill="hold">
                                          <p:stCondLst>
                                            <p:cond delay="0"/>
                                          </p:stCondLst>
                                        </p:cTn>
                                        <p:tgtEl>
                                          <p:spTgt spid="431"/>
                                        </p:tgtEl>
                                        <p:attrNameLst>
                                          <p:attrName>style.visibility</p:attrName>
                                        </p:attrNameLst>
                                      </p:cBhvr>
                                      <p:to>
                                        <p:strVal val="visible"/>
                                      </p:to>
                                    </p:set>
                                    <p:animEffect transition="in" filter="fade">
                                      <p:cBhvr>
                                        <p:cTn id="10" dur="1000"/>
                                        <p:tgtEl>
                                          <p:spTgt spid="431"/>
                                        </p:tgtEl>
                                      </p:cBhvr>
                                    </p:animEffect>
                                  </p:childTnLst>
                                </p:cTn>
                              </p:par>
                              <p:par>
                                <p:cTn id="11" presetID="10" presetClass="entr" presetSubtype="0" fill="hold" nodeType="withEffect">
                                  <p:stCondLst>
                                    <p:cond delay="0"/>
                                  </p:stCondLst>
                                  <p:childTnLst>
                                    <p:set>
                                      <p:cBhvr>
                                        <p:cTn id="12" dur="1" fill="hold">
                                          <p:stCondLst>
                                            <p:cond delay="0"/>
                                          </p:stCondLst>
                                        </p:cTn>
                                        <p:tgtEl>
                                          <p:spTgt spid="432"/>
                                        </p:tgtEl>
                                        <p:attrNameLst>
                                          <p:attrName>style.visibility</p:attrName>
                                        </p:attrNameLst>
                                      </p:cBhvr>
                                      <p:to>
                                        <p:strVal val="visible"/>
                                      </p:to>
                                    </p:set>
                                    <p:animEffect transition="in" filter="fade">
                                      <p:cBhvr>
                                        <p:cTn id="13"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875489"/>
            <a:ext cx="11891962" cy="5657086"/>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[15 min]</a:t>
            </a:r>
          </a:p>
          <a:p>
            <a:pPr lvl="1"/>
            <a:r>
              <a:rPr lang="en"/>
              <a:t>Emerging abilities of language models [30 min]</a:t>
            </a:r>
            <a:endParaRPr lang="en-IN"/>
          </a:p>
          <a:p>
            <a:pPr lvl="1"/>
            <a:r>
              <a:rPr lang="en"/>
              <a:t>Text-to-Text Transfer Transformer, </a:t>
            </a:r>
            <a:r>
              <a:rPr lang="en-US"/>
              <a:t>Prompting, Instruction-tuning [30 min]</a:t>
            </a:r>
            <a:endParaRPr lang="en-IN" dirty="0"/>
          </a:p>
          <a:p>
            <a:r>
              <a:rPr lang="en-IN" dirty="0"/>
              <a:t>Lunch break [1 hour 30 min]</a:t>
            </a:r>
          </a:p>
          <a:p>
            <a:r>
              <a:rPr lang="en-IN">
                <a:solidFill>
                  <a:srgbClr val="FF0000"/>
                </a:solidFill>
              </a:rPr>
              <a:t>Language and Brain: Deep </a:t>
            </a:r>
            <a:r>
              <a:rPr lang="en-IN" dirty="0">
                <a:solidFill>
                  <a:srgbClr val="FF0000"/>
                </a:solidFill>
              </a:rPr>
              <a:t>Learning for </a:t>
            </a:r>
            <a:r>
              <a:rPr lang="en-IN">
                <a:solidFill>
                  <a:srgbClr val="FF0000"/>
                </a:solidFill>
              </a:rPr>
              <a:t>Brain Encoding and Decoding </a:t>
            </a:r>
            <a:r>
              <a:rPr lang="en-IN" dirty="0">
                <a:solidFill>
                  <a:srgbClr val="FF0000"/>
                </a:solidFill>
              </a:rPr>
              <a:t>[1 </a:t>
            </a:r>
            <a:r>
              <a:rPr lang="en-IN">
                <a:solidFill>
                  <a:srgbClr val="FF0000"/>
                </a:solidFill>
              </a:rPr>
              <a:t>hour 15 min]</a:t>
            </a:r>
          </a:p>
          <a:p>
            <a:pPr lvl="1"/>
            <a:r>
              <a:rPr lang="en-IN">
                <a:solidFill>
                  <a:srgbClr val="FF0000"/>
                </a:solidFill>
              </a:rPr>
              <a:t>Linguistic Brain Encoding [60 min]</a:t>
            </a:r>
          </a:p>
          <a:p>
            <a:pPr lvl="2"/>
            <a:r>
              <a:rPr lang="en-IN"/>
              <a:t>Encoding pipeline</a:t>
            </a:r>
          </a:p>
          <a:p>
            <a:pPr lvl="2"/>
            <a:r>
              <a:rPr lang="en-IN"/>
              <a:t>Pretrained language models and brain alignment</a:t>
            </a:r>
          </a:p>
          <a:p>
            <a:pPr lvl="2"/>
            <a:r>
              <a:rPr lang="en-IN"/>
              <a:t>Challenges in using DL for cognitive science</a:t>
            </a:r>
          </a:p>
          <a:p>
            <a:pPr lvl="2"/>
            <a:r>
              <a:rPr lang="en-IN">
                <a:solidFill>
                  <a:srgbClr val="FF0000"/>
                </a:solidFill>
              </a:rPr>
              <a:t>What are the reasons for better brain alignment?</a:t>
            </a:r>
          </a:p>
          <a:p>
            <a:pPr lvl="1"/>
            <a:r>
              <a:rPr lang="en-IN"/>
              <a:t>Linguistic Brain Decoding [15 min]</a:t>
            </a:r>
            <a:endParaRPr lang="en-IN" dirty="0"/>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47</a:t>
            </a:fld>
            <a:endParaRPr lang="en-US" dirty="0"/>
          </a:p>
        </p:txBody>
      </p:sp>
    </p:spTree>
    <p:extLst>
      <p:ext uri="{BB962C8B-B14F-4D97-AF65-F5344CB8AC3E}">
        <p14:creationId xmlns:p14="http://schemas.microsoft.com/office/powerpoint/2010/main" val="1369298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ct val="33333"/>
            </a:pPr>
            <a:r>
              <a:rPr lang="en" sz="2800" b="1">
                <a:latin typeface="Helvetica Neue"/>
              </a:rPr>
              <a:t>Joint processing of linguistic properties in brains and language models</a:t>
            </a:r>
            <a:endParaRPr sz="2800" b="1">
              <a:latin typeface="Helvetica Neue"/>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48</a:t>
            </a:fld>
            <a:endParaRPr/>
          </a:p>
        </p:txBody>
      </p:sp>
      <p:sp>
        <p:nvSpPr>
          <p:cNvPr id="430" name="Google Shape;430;p41"/>
          <p:cNvSpPr txBox="1">
            <a:spLocks noGrp="1"/>
          </p:cNvSpPr>
          <p:nvPr>
            <p:ph type="body" idx="4294967295"/>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Oota, Subba Reddy, Gupta, Manish and Toneva, Mariya. "Joint processing of linguistic properties in brains and language models."  NeurIPS 2023.</a:t>
            </a:r>
            <a:endParaRPr/>
          </a:p>
        </p:txBody>
      </p:sp>
      <p:sp>
        <p:nvSpPr>
          <p:cNvPr id="432" name="Google Shape;432;p41"/>
          <p:cNvSpPr txBox="1"/>
          <p:nvPr/>
        </p:nvSpPr>
        <p:spPr>
          <a:xfrm>
            <a:off x="8167791" y="4429263"/>
            <a:ext cx="4024209" cy="1169511"/>
          </a:xfrm>
          <a:prstGeom prst="rect">
            <a:avLst/>
          </a:prstGeom>
          <a:solidFill>
            <a:srgbClr val="FFF2CC"/>
          </a:solidFill>
          <a:ln>
            <a:noFill/>
          </a:ln>
        </p:spPr>
        <p:txBody>
          <a:bodyPr spcFirstLastPara="1" wrap="square" lIns="121900" tIns="121900" rIns="121900" bIns="121900" anchor="t" anchorCtr="0">
            <a:spAutoFit/>
          </a:bodyPr>
          <a:lstStyle/>
          <a:p>
            <a:r>
              <a:rPr lang="en-US" sz="2000"/>
              <a:t>Top constituents and Tree Depth contribute the most to the alignment trend across layers</a:t>
            </a:r>
          </a:p>
        </p:txBody>
      </p:sp>
      <p:sp>
        <p:nvSpPr>
          <p:cNvPr id="433" name="Google Shape;433;p41"/>
          <p:cNvSpPr txBox="1"/>
          <p:nvPr/>
        </p:nvSpPr>
        <p:spPr>
          <a:xfrm>
            <a:off x="152200" y="910912"/>
            <a:ext cx="6579339" cy="3018735"/>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000">
                <a:solidFill>
                  <a:schemeClr val="dk1"/>
                </a:solidFill>
                <a:latin typeface="Calibri"/>
                <a:ea typeface="Calibri"/>
                <a:cs typeface="Calibri"/>
                <a:sym typeface="Calibri"/>
              </a:rPr>
              <a:t>Stimuli: Narrative Stories</a:t>
            </a:r>
            <a:endParaRPr sz="2000">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000">
                <a:solidFill>
                  <a:schemeClr val="dk1"/>
                </a:solidFill>
                <a:latin typeface="Calibri"/>
                <a:ea typeface="Calibri"/>
                <a:cs typeface="Calibri"/>
                <a:sym typeface="Calibri"/>
              </a:rPr>
              <a:t>Stimulus representation: pretrained NLP model and removal of linguistic properties</a:t>
            </a:r>
            <a:endParaRPr sz="2000">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000">
                <a:solidFill>
                  <a:schemeClr val="dk1"/>
                </a:solidFill>
                <a:latin typeface="Calibri"/>
                <a:ea typeface="Calibri"/>
                <a:cs typeface="Calibri"/>
                <a:sym typeface="Calibri"/>
              </a:rPr>
              <a:t>Brain recording &amp; modality: fMRI, Listening</a:t>
            </a:r>
          </a:p>
          <a:p>
            <a:pPr marL="237061" indent="-262460">
              <a:lnSpc>
                <a:spcPct val="90000"/>
              </a:lnSpc>
              <a:spcBef>
                <a:spcPts val="1333"/>
              </a:spcBef>
              <a:spcAft>
                <a:spcPts val="1333"/>
              </a:spcAft>
              <a:buClr>
                <a:schemeClr val="dk1"/>
              </a:buClr>
              <a:buSzPts val="1700"/>
              <a:buChar char="•"/>
            </a:pPr>
            <a:r>
              <a:rPr lang="en" sz="2000">
                <a:solidFill>
                  <a:schemeClr val="dk1"/>
                </a:solidFill>
                <a:latin typeface="Calibri"/>
                <a:cs typeface="Calibri"/>
                <a:sym typeface="Calibri"/>
              </a:rPr>
              <a:t>Questions: </a:t>
            </a:r>
            <a:r>
              <a:rPr lang="en-US" sz="2000"/>
              <a:t>What linguistic properties underlie brain alignment, across all layers but also specifically in middle layers?</a:t>
            </a:r>
            <a:endParaRPr sz="2000"/>
          </a:p>
        </p:txBody>
      </p:sp>
      <p:pic>
        <p:nvPicPr>
          <p:cNvPr id="3" name="Picture 2" descr="Diagram&#10;&#10;Description automatically generated">
            <a:extLst>
              <a:ext uri="{FF2B5EF4-FFF2-40B4-BE49-F238E27FC236}">
                <a16:creationId xmlns:a16="http://schemas.microsoft.com/office/drawing/2014/main" id="{F7BA24FD-16C8-93B5-16AA-9802DF5B8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056" y="910912"/>
            <a:ext cx="5472744" cy="2791957"/>
          </a:xfrm>
          <a:prstGeom prst="rect">
            <a:avLst/>
          </a:prstGeom>
        </p:spPr>
      </p:pic>
      <p:pic>
        <p:nvPicPr>
          <p:cNvPr id="4" name="Picture 3" descr="A close-up of a graph&#10;&#10;Description automatically generated with low confidence">
            <a:extLst>
              <a:ext uri="{FF2B5EF4-FFF2-40B4-BE49-F238E27FC236}">
                <a16:creationId xmlns:a16="http://schemas.microsoft.com/office/drawing/2014/main" id="{491609AF-E12D-28D7-135C-F9F353C61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355" y="3610773"/>
            <a:ext cx="7744167" cy="2635823"/>
          </a:xfrm>
          <a:prstGeom prst="rect">
            <a:avLst/>
          </a:prstGeom>
        </p:spPr>
      </p:pic>
    </p:spTree>
    <p:extLst>
      <p:ext uri="{BB962C8B-B14F-4D97-AF65-F5344CB8AC3E}">
        <p14:creationId xmlns:p14="http://schemas.microsoft.com/office/powerpoint/2010/main" val="310273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
          <p:cNvSpPr/>
          <p:nvPr/>
        </p:nvSpPr>
        <p:spPr>
          <a:xfrm>
            <a:off x="293585" y="92074"/>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SG" sz="2800" b="1">
                <a:solidFill>
                  <a:schemeClr val="dk1"/>
                </a:solidFill>
                <a:latin typeface="Helvetica Neue"/>
                <a:ea typeface="Helvetica Neue"/>
                <a:cs typeface="Helvetica Neue"/>
                <a:sym typeface="Helvetica Neue"/>
              </a:rPr>
              <a:t>What are the reasons for this observed brain alignment?</a:t>
            </a:r>
            <a:endParaRPr/>
          </a:p>
        </p:txBody>
      </p:sp>
      <p:sp>
        <p:nvSpPr>
          <p:cNvPr id="224" name="Google Shape;224;p6"/>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49</a:t>
            </a:fld>
            <a:endParaRPr/>
          </a:p>
        </p:txBody>
      </p:sp>
      <p:sp>
        <p:nvSpPr>
          <p:cNvPr id="225" name="Google Shape;225;p6"/>
          <p:cNvSpPr txBox="1"/>
          <p:nvPr/>
        </p:nvSpPr>
        <p:spPr>
          <a:xfrm>
            <a:off x="5639873" y="1495360"/>
            <a:ext cx="436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chemeClr val="dk1"/>
                </a:solidFill>
                <a:latin typeface="Calibri"/>
                <a:ea typeface="Calibri"/>
                <a:cs typeface="Calibri"/>
                <a:sym typeface="Calibri"/>
              </a:rPr>
              <a:t>Investigate via a perturbation approach</a:t>
            </a:r>
            <a:endParaRPr/>
          </a:p>
        </p:txBody>
      </p:sp>
      <p:grpSp>
        <p:nvGrpSpPr>
          <p:cNvPr id="226" name="Google Shape;226;p6"/>
          <p:cNvGrpSpPr/>
          <p:nvPr/>
        </p:nvGrpSpPr>
        <p:grpSpPr>
          <a:xfrm>
            <a:off x="3859028" y="5277412"/>
            <a:ext cx="1008205" cy="1102778"/>
            <a:chOff x="2671226" y="3182959"/>
            <a:chExt cx="1076337" cy="969816"/>
          </a:xfrm>
        </p:grpSpPr>
        <p:pic>
          <p:nvPicPr>
            <p:cNvPr id="227" name="Google Shape;227;p6"/>
            <p:cNvPicPr preferRelativeResize="0"/>
            <p:nvPr/>
          </p:nvPicPr>
          <p:blipFill rotWithShape="1">
            <a:blip r:embed="rId3">
              <a:alphaModFix/>
            </a:blip>
            <a:srcRect/>
            <a:stretch/>
          </p:blipFill>
          <p:spPr>
            <a:xfrm>
              <a:off x="3070500" y="3641275"/>
              <a:ext cx="677063" cy="511500"/>
            </a:xfrm>
            <a:prstGeom prst="rect">
              <a:avLst/>
            </a:prstGeom>
            <a:noFill/>
            <a:ln>
              <a:noFill/>
            </a:ln>
          </p:spPr>
        </p:pic>
        <p:sp>
          <p:nvSpPr>
            <p:cNvPr id="228" name="Google Shape;228;p6"/>
            <p:cNvSpPr/>
            <p:nvPr/>
          </p:nvSpPr>
          <p:spPr>
            <a:xfrm>
              <a:off x="2693943" y="3217209"/>
              <a:ext cx="560100" cy="5598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9" name="Google Shape;229;p6"/>
            <p:cNvCxnSpPr/>
            <p:nvPr/>
          </p:nvCxnSpPr>
          <p:spPr>
            <a:xfrm>
              <a:off x="2871308" y="3550465"/>
              <a:ext cx="199200" cy="1500"/>
            </a:xfrm>
            <a:prstGeom prst="straightConnector1">
              <a:avLst/>
            </a:prstGeom>
            <a:noFill/>
            <a:ln w="9525" cap="flat" cmpd="sng">
              <a:solidFill>
                <a:srgbClr val="595959"/>
              </a:solidFill>
              <a:prstDash val="solid"/>
              <a:round/>
              <a:headEnd type="none" w="sm" len="sm"/>
              <a:tailEnd type="none" w="sm" len="sm"/>
            </a:ln>
          </p:spPr>
        </p:cxnSp>
        <p:cxnSp>
          <p:nvCxnSpPr>
            <p:cNvPr id="230" name="Google Shape;230;p6"/>
            <p:cNvCxnSpPr/>
            <p:nvPr/>
          </p:nvCxnSpPr>
          <p:spPr>
            <a:xfrm flipH="1">
              <a:off x="2671330" y="3550465"/>
              <a:ext cx="203100" cy="274200"/>
            </a:xfrm>
            <a:prstGeom prst="straightConnector1">
              <a:avLst/>
            </a:prstGeom>
            <a:noFill/>
            <a:ln w="9525" cap="flat" cmpd="sng">
              <a:solidFill>
                <a:srgbClr val="595959"/>
              </a:solidFill>
              <a:prstDash val="solid"/>
              <a:round/>
              <a:headEnd type="none" w="sm" len="sm"/>
              <a:tailEnd type="none" w="sm" len="sm"/>
            </a:ln>
          </p:spPr>
        </p:cxnSp>
        <p:cxnSp>
          <p:nvCxnSpPr>
            <p:cNvPr id="231" name="Google Shape;231;p6"/>
            <p:cNvCxnSpPr/>
            <p:nvPr/>
          </p:nvCxnSpPr>
          <p:spPr>
            <a:xfrm flipH="1">
              <a:off x="2869540" y="3550465"/>
              <a:ext cx="203100" cy="274200"/>
            </a:xfrm>
            <a:prstGeom prst="straightConnector1">
              <a:avLst/>
            </a:prstGeom>
            <a:noFill/>
            <a:ln w="9525" cap="flat" cmpd="sng">
              <a:solidFill>
                <a:srgbClr val="595959"/>
              </a:solidFill>
              <a:prstDash val="solid"/>
              <a:round/>
              <a:headEnd type="none" w="sm" len="sm"/>
              <a:tailEnd type="none" w="sm" len="sm"/>
            </a:ln>
          </p:spPr>
        </p:cxnSp>
        <p:cxnSp>
          <p:nvCxnSpPr>
            <p:cNvPr id="232" name="Google Shape;232;p6"/>
            <p:cNvCxnSpPr/>
            <p:nvPr/>
          </p:nvCxnSpPr>
          <p:spPr>
            <a:xfrm>
              <a:off x="2671226" y="3824733"/>
              <a:ext cx="199200" cy="1500"/>
            </a:xfrm>
            <a:prstGeom prst="straightConnector1">
              <a:avLst/>
            </a:prstGeom>
            <a:noFill/>
            <a:ln w="9525" cap="flat" cmpd="sng">
              <a:solidFill>
                <a:srgbClr val="595959"/>
              </a:solidFill>
              <a:prstDash val="solid"/>
              <a:round/>
              <a:headEnd type="none" w="sm" len="sm"/>
              <a:tailEnd type="none" w="sm" len="sm"/>
            </a:ln>
          </p:spPr>
        </p:cxnSp>
        <p:cxnSp>
          <p:nvCxnSpPr>
            <p:cNvPr id="233" name="Google Shape;233;p6"/>
            <p:cNvCxnSpPr/>
            <p:nvPr/>
          </p:nvCxnSpPr>
          <p:spPr>
            <a:xfrm>
              <a:off x="2869435" y="3826035"/>
              <a:ext cx="1500" cy="114000"/>
            </a:xfrm>
            <a:prstGeom prst="straightConnector1">
              <a:avLst/>
            </a:prstGeom>
            <a:noFill/>
            <a:ln w="9525" cap="flat" cmpd="sng">
              <a:solidFill>
                <a:srgbClr val="595959"/>
              </a:solidFill>
              <a:prstDash val="solid"/>
              <a:round/>
              <a:headEnd type="none" w="sm" len="sm"/>
              <a:tailEnd type="none" w="sm" len="sm"/>
            </a:ln>
          </p:spPr>
        </p:cxnSp>
        <p:cxnSp>
          <p:nvCxnSpPr>
            <p:cNvPr id="234" name="Google Shape;234;p6"/>
            <p:cNvCxnSpPr/>
            <p:nvPr/>
          </p:nvCxnSpPr>
          <p:spPr>
            <a:xfrm rot="10800000" flipH="1">
              <a:off x="2869435" y="3557980"/>
              <a:ext cx="207000" cy="283200"/>
            </a:xfrm>
            <a:prstGeom prst="straightConnector1">
              <a:avLst/>
            </a:prstGeom>
            <a:noFill/>
            <a:ln w="9525" cap="flat" cmpd="sng">
              <a:solidFill>
                <a:srgbClr val="595959"/>
              </a:solidFill>
              <a:prstDash val="solid"/>
              <a:round/>
              <a:headEnd type="none" w="sm" len="sm"/>
              <a:tailEnd type="none" w="sm" len="sm"/>
            </a:ln>
          </p:spPr>
        </p:cxnSp>
        <p:cxnSp>
          <p:nvCxnSpPr>
            <p:cNvPr id="235" name="Google Shape;235;p6"/>
            <p:cNvCxnSpPr/>
            <p:nvPr/>
          </p:nvCxnSpPr>
          <p:spPr>
            <a:xfrm rot="10800000">
              <a:off x="2672335" y="3841180"/>
              <a:ext cx="197100" cy="0"/>
            </a:xfrm>
            <a:prstGeom prst="straightConnector1">
              <a:avLst/>
            </a:prstGeom>
            <a:noFill/>
            <a:ln w="9525" cap="flat" cmpd="sng">
              <a:solidFill>
                <a:srgbClr val="595959"/>
              </a:solidFill>
              <a:prstDash val="solid"/>
              <a:round/>
              <a:headEnd type="none" w="sm" len="sm"/>
              <a:tailEnd type="none" w="sm" len="sm"/>
            </a:ln>
          </p:spPr>
        </p:cxnSp>
        <p:cxnSp>
          <p:nvCxnSpPr>
            <p:cNvPr id="236" name="Google Shape;236;p6"/>
            <p:cNvCxnSpPr/>
            <p:nvPr/>
          </p:nvCxnSpPr>
          <p:spPr>
            <a:xfrm>
              <a:off x="3072939" y="3553213"/>
              <a:ext cx="3900" cy="4200"/>
            </a:xfrm>
            <a:prstGeom prst="straightConnector1">
              <a:avLst/>
            </a:prstGeom>
            <a:noFill/>
            <a:ln w="9525" cap="flat" cmpd="sng">
              <a:solidFill>
                <a:srgbClr val="595959"/>
              </a:solidFill>
              <a:prstDash val="solid"/>
              <a:round/>
              <a:headEnd type="none" w="sm" len="sm"/>
              <a:tailEnd type="none" w="sm" len="sm"/>
            </a:ln>
          </p:spPr>
        </p:cxnSp>
        <p:sp>
          <p:nvSpPr>
            <p:cNvPr id="237" name="Google Shape;237;p6"/>
            <p:cNvSpPr/>
            <p:nvPr/>
          </p:nvSpPr>
          <p:spPr>
            <a:xfrm>
              <a:off x="2672799" y="3553213"/>
              <a:ext cx="398100" cy="2697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
            <p:cNvSpPr/>
            <p:nvPr/>
          </p:nvSpPr>
          <p:spPr>
            <a:xfrm rot="-5400000" flipH="1">
              <a:off x="2822551" y="3598735"/>
              <a:ext cx="294900" cy="2016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
            <p:cNvSpPr/>
            <p:nvPr/>
          </p:nvSpPr>
          <p:spPr>
            <a:xfrm>
              <a:off x="2673020" y="3842815"/>
              <a:ext cx="197100" cy="990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
            <p:cNvSpPr/>
            <p:nvPr/>
          </p:nvSpPr>
          <p:spPr>
            <a:xfrm>
              <a:off x="2673723" y="3821868"/>
              <a:ext cx="197100" cy="204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
            <p:cNvSpPr txBox="1"/>
            <p:nvPr/>
          </p:nvSpPr>
          <p:spPr>
            <a:xfrm>
              <a:off x="2743393" y="3182959"/>
              <a:ext cx="505500" cy="3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SG" sz="700" b="1" i="0" u="none" strike="noStrike" cap="none">
                  <a:solidFill>
                    <a:srgbClr val="000000"/>
                  </a:solidFill>
                  <a:latin typeface="Montserrat"/>
                  <a:ea typeface="Montserrat"/>
                  <a:cs typeface="Montserrat"/>
                  <a:sym typeface="Montserrat"/>
                </a:rPr>
                <a:t>fMRI</a:t>
              </a:r>
              <a:endParaRPr sz="700" b="1" i="0" u="none" strike="noStrike" cap="none">
                <a:solidFill>
                  <a:srgbClr val="000000"/>
                </a:solidFill>
                <a:latin typeface="Montserrat"/>
                <a:ea typeface="Montserrat"/>
                <a:cs typeface="Montserrat"/>
                <a:sym typeface="Montserrat"/>
              </a:endParaRPr>
            </a:p>
          </p:txBody>
        </p:sp>
        <p:sp>
          <p:nvSpPr>
            <p:cNvPr id="242" name="Google Shape;242;p6"/>
            <p:cNvSpPr/>
            <p:nvPr/>
          </p:nvSpPr>
          <p:spPr>
            <a:xfrm rot="-2314873">
              <a:off x="2840868" y="3847415"/>
              <a:ext cx="68310" cy="79180"/>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3" name="Google Shape;243;p6"/>
          <p:cNvPicPr preferRelativeResize="0"/>
          <p:nvPr/>
        </p:nvPicPr>
        <p:blipFill rotWithShape="1">
          <a:blip r:embed="rId4">
            <a:alphaModFix/>
          </a:blip>
          <a:srcRect l="70922" t="11553" r="5204" b="61553"/>
          <a:stretch/>
        </p:blipFill>
        <p:spPr>
          <a:xfrm>
            <a:off x="3720546" y="3805910"/>
            <a:ext cx="841562" cy="1007057"/>
          </a:xfrm>
          <a:prstGeom prst="rect">
            <a:avLst/>
          </a:prstGeom>
          <a:noFill/>
          <a:ln>
            <a:noFill/>
          </a:ln>
        </p:spPr>
      </p:pic>
      <p:grpSp>
        <p:nvGrpSpPr>
          <p:cNvPr id="244" name="Google Shape;244;p6"/>
          <p:cNvGrpSpPr/>
          <p:nvPr/>
        </p:nvGrpSpPr>
        <p:grpSpPr>
          <a:xfrm>
            <a:off x="3954753" y="2468579"/>
            <a:ext cx="588192" cy="596081"/>
            <a:chOff x="3084200" y="623475"/>
            <a:chExt cx="663200" cy="540075"/>
          </a:xfrm>
        </p:grpSpPr>
        <p:cxnSp>
          <p:nvCxnSpPr>
            <p:cNvPr id="245" name="Google Shape;245;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46" name="Google Shape;246;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47" name="Google Shape;247;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sp>
        <p:nvSpPr>
          <p:cNvPr id="248" name="Google Shape;248;p6"/>
          <p:cNvSpPr txBox="1"/>
          <p:nvPr/>
        </p:nvSpPr>
        <p:spPr>
          <a:xfrm>
            <a:off x="3720546" y="3194142"/>
            <a:ext cx="9582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Linguistic property</a:t>
            </a:r>
            <a:endParaRPr sz="1000" b="1" i="0" u="none" strike="noStrike" cap="none">
              <a:solidFill>
                <a:srgbClr val="000000"/>
              </a:solidFill>
              <a:latin typeface="Montserrat"/>
              <a:ea typeface="Montserrat"/>
              <a:cs typeface="Montserrat"/>
              <a:sym typeface="Montserrat"/>
            </a:endParaRPr>
          </a:p>
        </p:txBody>
      </p:sp>
      <p:sp>
        <p:nvSpPr>
          <p:cNvPr id="249" name="Google Shape;249;p6"/>
          <p:cNvSpPr txBox="1"/>
          <p:nvPr/>
        </p:nvSpPr>
        <p:spPr>
          <a:xfrm>
            <a:off x="3527913" y="4707372"/>
            <a:ext cx="12861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Language model</a:t>
            </a:r>
            <a:endParaRPr sz="1000" b="1" i="0" u="none" strike="noStrike" cap="none">
              <a:solidFill>
                <a:srgbClr val="000000"/>
              </a:solidFill>
              <a:latin typeface="Montserrat"/>
              <a:ea typeface="Montserrat"/>
              <a:cs typeface="Montserrat"/>
              <a:sym typeface="Montserrat"/>
            </a:endParaRPr>
          </a:p>
        </p:txBody>
      </p:sp>
      <p:sp>
        <p:nvSpPr>
          <p:cNvPr id="250" name="Google Shape;250;p6"/>
          <p:cNvSpPr/>
          <p:nvPr/>
        </p:nvSpPr>
        <p:spPr>
          <a:xfrm>
            <a:off x="8912358" y="2626134"/>
            <a:ext cx="381900" cy="2454300"/>
          </a:xfrm>
          <a:prstGeom prst="rightBrace">
            <a:avLst>
              <a:gd name="adj1" fmla="val 42560"/>
              <a:gd name="adj2" fmla="val 50549"/>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txBox="1"/>
          <p:nvPr/>
        </p:nvSpPr>
        <p:spPr>
          <a:xfrm>
            <a:off x="9025607" y="3646630"/>
            <a:ext cx="19275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Significant </a:t>
            </a:r>
            <a:br>
              <a:rPr lang="en-SG" sz="1000" b="1" i="0" u="none" strike="noStrike" cap="none">
                <a:solidFill>
                  <a:srgbClr val="000000"/>
                </a:solidFill>
                <a:latin typeface="Montserrat"/>
                <a:ea typeface="Montserrat"/>
                <a:cs typeface="Montserrat"/>
                <a:sym typeface="Montserrat"/>
              </a:rPr>
            </a:br>
            <a:r>
              <a:rPr lang="en-SG" sz="1000" b="1" i="0" u="none" strike="noStrike" cap="none">
                <a:solidFill>
                  <a:srgbClr val="000000"/>
                </a:solidFill>
                <a:latin typeface="Montserrat"/>
                <a:ea typeface="Montserrat"/>
                <a:cs typeface="Montserrat"/>
                <a:sym typeface="Montserrat"/>
              </a:rPr>
              <a:t>difference </a:t>
            </a:r>
            <a:r>
              <a:rPr lang="en-SG" sz="1300" b="1" i="0" u="none" strike="noStrike" cap="none">
                <a:solidFill>
                  <a:srgbClr val="000000"/>
                </a:solidFill>
                <a:latin typeface="Montserrat"/>
                <a:ea typeface="Montserrat"/>
                <a:cs typeface="Montserrat"/>
                <a:sym typeface="Montserrat"/>
              </a:rPr>
              <a:t>⇒ </a:t>
            </a:r>
            <a:r>
              <a:rPr lang="en-SG" sz="1000" b="1" i="0" u="none" strike="noStrike" cap="none">
                <a:solidFill>
                  <a:srgbClr val="000000"/>
                </a:solidFill>
                <a:latin typeface="Montserrat"/>
                <a:ea typeface="Montserrat"/>
                <a:cs typeface="Montserrat"/>
                <a:sym typeface="Montserrat"/>
              </a:rPr>
              <a:t>Ling. prop. affects alignment</a:t>
            </a:r>
            <a:endParaRPr sz="1000" b="1" i="0" u="none" strike="noStrike" cap="none">
              <a:solidFill>
                <a:srgbClr val="000000"/>
              </a:solidFill>
              <a:latin typeface="Montserrat"/>
              <a:ea typeface="Montserrat"/>
              <a:cs typeface="Montserrat"/>
              <a:sym typeface="Montserrat"/>
            </a:endParaRPr>
          </a:p>
        </p:txBody>
      </p:sp>
      <p:grpSp>
        <p:nvGrpSpPr>
          <p:cNvPr id="252" name="Google Shape;252;p6"/>
          <p:cNvGrpSpPr/>
          <p:nvPr/>
        </p:nvGrpSpPr>
        <p:grpSpPr>
          <a:xfrm>
            <a:off x="4940640" y="2899451"/>
            <a:ext cx="1914620" cy="758129"/>
            <a:chOff x="3784568" y="1046258"/>
            <a:chExt cx="1682443" cy="500250"/>
          </a:xfrm>
        </p:grpSpPr>
        <p:sp>
          <p:nvSpPr>
            <p:cNvPr id="253" name="Google Shape;253;p6"/>
            <p:cNvSpPr txBox="1"/>
            <p:nvPr/>
          </p:nvSpPr>
          <p:spPr>
            <a:xfrm>
              <a:off x="3784568" y="1243352"/>
              <a:ext cx="12102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Residual =</a:t>
              </a:r>
              <a:endParaRPr sz="1000" b="1" i="0" u="none" strike="noStrike" cap="none">
                <a:solidFill>
                  <a:srgbClr val="000000"/>
                </a:solidFill>
                <a:latin typeface="Montserrat"/>
                <a:ea typeface="Montserrat"/>
                <a:cs typeface="Montserrat"/>
                <a:sym typeface="Montserrat"/>
              </a:endParaRPr>
            </a:p>
          </p:txBody>
        </p:sp>
        <p:pic>
          <p:nvPicPr>
            <p:cNvPr id="254" name="Google Shape;254;p6"/>
            <p:cNvPicPr preferRelativeResize="0"/>
            <p:nvPr/>
          </p:nvPicPr>
          <p:blipFill rotWithShape="1">
            <a:blip r:embed="rId5">
              <a:alphaModFix/>
            </a:blip>
            <a:srcRect r="70249"/>
            <a:stretch/>
          </p:blipFill>
          <p:spPr>
            <a:xfrm>
              <a:off x="4232805" y="1076005"/>
              <a:ext cx="122279" cy="147392"/>
            </a:xfrm>
            <a:prstGeom prst="rect">
              <a:avLst/>
            </a:prstGeom>
            <a:noFill/>
            <a:ln>
              <a:noFill/>
            </a:ln>
          </p:spPr>
        </p:pic>
        <p:pic>
          <p:nvPicPr>
            <p:cNvPr id="255" name="Google Shape;255;p6"/>
            <p:cNvPicPr preferRelativeResize="0"/>
            <p:nvPr/>
          </p:nvPicPr>
          <p:blipFill rotWithShape="1">
            <a:blip r:embed="rId5">
              <a:alphaModFix/>
            </a:blip>
            <a:srcRect l="51753"/>
            <a:stretch/>
          </p:blipFill>
          <p:spPr>
            <a:xfrm>
              <a:off x="4523217" y="1076005"/>
              <a:ext cx="198306" cy="147392"/>
            </a:xfrm>
            <a:prstGeom prst="rect">
              <a:avLst/>
            </a:prstGeom>
            <a:noFill/>
            <a:ln>
              <a:noFill/>
            </a:ln>
          </p:spPr>
        </p:pic>
        <p:grpSp>
          <p:nvGrpSpPr>
            <p:cNvPr id="256" name="Google Shape;256;p6"/>
            <p:cNvGrpSpPr/>
            <p:nvPr/>
          </p:nvGrpSpPr>
          <p:grpSpPr>
            <a:xfrm>
              <a:off x="4357213" y="1085301"/>
              <a:ext cx="164872" cy="125459"/>
              <a:chOff x="3084200" y="623475"/>
              <a:chExt cx="663200" cy="540075"/>
            </a:xfrm>
          </p:grpSpPr>
          <p:cxnSp>
            <p:nvCxnSpPr>
              <p:cNvPr id="257" name="Google Shape;257;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58" name="Google Shape;258;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59" name="Google Shape;259;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260" name="Google Shape;260;p6"/>
            <p:cNvPicPr preferRelativeResize="0"/>
            <p:nvPr/>
          </p:nvPicPr>
          <p:blipFill rotWithShape="1">
            <a:blip r:embed="rId4">
              <a:alphaModFix/>
            </a:blip>
            <a:srcRect l="70922" t="11553" r="5204" b="61553"/>
            <a:stretch/>
          </p:blipFill>
          <p:spPr>
            <a:xfrm>
              <a:off x="4749828" y="1046258"/>
              <a:ext cx="204779" cy="186290"/>
            </a:xfrm>
            <a:prstGeom prst="rect">
              <a:avLst/>
            </a:prstGeom>
            <a:noFill/>
            <a:ln>
              <a:noFill/>
            </a:ln>
          </p:spPr>
        </p:pic>
        <p:pic>
          <p:nvPicPr>
            <p:cNvPr id="261" name="Google Shape;261;p6"/>
            <p:cNvPicPr preferRelativeResize="0"/>
            <p:nvPr/>
          </p:nvPicPr>
          <p:blipFill rotWithShape="1">
            <a:blip r:embed="rId6">
              <a:alphaModFix/>
            </a:blip>
            <a:srcRect l="24740" r="-7" b="81508"/>
            <a:stretch/>
          </p:blipFill>
          <p:spPr>
            <a:xfrm>
              <a:off x="5114512" y="1334817"/>
              <a:ext cx="70670" cy="37206"/>
            </a:xfrm>
            <a:prstGeom prst="rect">
              <a:avLst/>
            </a:prstGeom>
            <a:noFill/>
            <a:ln>
              <a:noFill/>
            </a:ln>
          </p:spPr>
        </p:pic>
        <p:pic>
          <p:nvPicPr>
            <p:cNvPr id="262" name="Google Shape;262;p6"/>
            <p:cNvPicPr preferRelativeResize="0"/>
            <p:nvPr/>
          </p:nvPicPr>
          <p:blipFill rotWithShape="1">
            <a:blip r:embed="rId5">
              <a:alphaModFix/>
            </a:blip>
            <a:srcRect r="70249"/>
            <a:stretch/>
          </p:blipFill>
          <p:spPr>
            <a:xfrm>
              <a:off x="5105927" y="1365983"/>
              <a:ext cx="122279" cy="147392"/>
            </a:xfrm>
            <a:prstGeom prst="rect">
              <a:avLst/>
            </a:prstGeom>
            <a:noFill/>
            <a:ln>
              <a:noFill/>
            </a:ln>
          </p:spPr>
        </p:pic>
        <p:pic>
          <p:nvPicPr>
            <p:cNvPr id="263" name="Google Shape;263;p6"/>
            <p:cNvPicPr preferRelativeResize="0"/>
            <p:nvPr/>
          </p:nvPicPr>
          <p:blipFill rotWithShape="1">
            <a:blip r:embed="rId5">
              <a:alphaModFix/>
            </a:blip>
            <a:srcRect l="51753" r="31050" b="-22473"/>
            <a:stretch/>
          </p:blipFill>
          <p:spPr>
            <a:xfrm>
              <a:off x="5396341" y="1365983"/>
              <a:ext cx="70670" cy="180525"/>
            </a:xfrm>
            <a:prstGeom prst="rect">
              <a:avLst/>
            </a:prstGeom>
            <a:noFill/>
            <a:ln>
              <a:noFill/>
            </a:ln>
          </p:spPr>
        </p:pic>
        <p:grpSp>
          <p:nvGrpSpPr>
            <p:cNvPr id="264" name="Google Shape;264;p6"/>
            <p:cNvGrpSpPr/>
            <p:nvPr/>
          </p:nvGrpSpPr>
          <p:grpSpPr>
            <a:xfrm>
              <a:off x="5230335" y="1375278"/>
              <a:ext cx="164872" cy="125459"/>
              <a:chOff x="3084200" y="623475"/>
              <a:chExt cx="663200" cy="540075"/>
            </a:xfrm>
          </p:grpSpPr>
          <p:cxnSp>
            <p:nvCxnSpPr>
              <p:cNvPr id="265" name="Google Shape;265;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266" name="Google Shape;266;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267" name="Google Shape;267;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268" name="Google Shape;268;p6"/>
            <p:cNvPicPr preferRelativeResize="0"/>
            <p:nvPr/>
          </p:nvPicPr>
          <p:blipFill rotWithShape="1">
            <a:blip r:embed="rId4">
              <a:alphaModFix/>
            </a:blip>
            <a:srcRect l="70922" t="11553" r="5204" b="61553"/>
            <a:stretch/>
          </p:blipFill>
          <p:spPr>
            <a:xfrm>
              <a:off x="4750243" y="1336235"/>
              <a:ext cx="204779" cy="186290"/>
            </a:xfrm>
            <a:prstGeom prst="rect">
              <a:avLst/>
            </a:prstGeom>
            <a:noFill/>
            <a:ln>
              <a:noFill/>
            </a:ln>
          </p:spPr>
        </p:pic>
        <p:cxnSp>
          <p:nvCxnSpPr>
            <p:cNvPr id="269" name="Google Shape;269;p6"/>
            <p:cNvCxnSpPr/>
            <p:nvPr/>
          </p:nvCxnSpPr>
          <p:spPr>
            <a:xfrm rot="10800000" flipH="1">
              <a:off x="4993170" y="1422911"/>
              <a:ext cx="78900" cy="600"/>
            </a:xfrm>
            <a:prstGeom prst="straightConnector1">
              <a:avLst/>
            </a:prstGeom>
            <a:noFill/>
            <a:ln w="9525" cap="flat" cmpd="sng">
              <a:solidFill>
                <a:srgbClr val="000000"/>
              </a:solidFill>
              <a:prstDash val="solid"/>
              <a:round/>
              <a:headEnd type="none" w="sm" len="sm"/>
              <a:tailEnd type="none" w="sm" len="sm"/>
            </a:ln>
          </p:spPr>
        </p:cxnSp>
      </p:grpSp>
      <p:grpSp>
        <p:nvGrpSpPr>
          <p:cNvPr id="270" name="Google Shape;270;p6"/>
          <p:cNvGrpSpPr/>
          <p:nvPr/>
        </p:nvGrpSpPr>
        <p:grpSpPr>
          <a:xfrm>
            <a:off x="7330473" y="4111495"/>
            <a:ext cx="1646231" cy="688216"/>
            <a:chOff x="3951598" y="3165970"/>
            <a:chExt cx="1446600" cy="454118"/>
          </a:xfrm>
        </p:grpSpPr>
        <p:sp>
          <p:nvSpPr>
            <p:cNvPr id="271" name="Google Shape;271;p6"/>
            <p:cNvSpPr txBox="1"/>
            <p:nvPr/>
          </p:nvSpPr>
          <p:spPr>
            <a:xfrm>
              <a:off x="3951598" y="3374088"/>
              <a:ext cx="14466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Original encoding performance</a:t>
              </a:r>
              <a:endParaRPr sz="1000" b="1" i="0" u="none" strike="noStrike" cap="none">
                <a:solidFill>
                  <a:srgbClr val="000000"/>
                </a:solidFill>
                <a:latin typeface="Montserrat"/>
                <a:ea typeface="Montserrat"/>
                <a:cs typeface="Montserrat"/>
                <a:sym typeface="Montserrat"/>
              </a:endParaRPr>
            </a:p>
          </p:txBody>
        </p:sp>
        <p:pic>
          <p:nvPicPr>
            <p:cNvPr id="272" name="Google Shape;272;p6"/>
            <p:cNvPicPr preferRelativeResize="0"/>
            <p:nvPr/>
          </p:nvPicPr>
          <p:blipFill rotWithShape="1">
            <a:blip r:embed="rId7">
              <a:alphaModFix/>
            </a:blip>
            <a:srcRect/>
            <a:stretch/>
          </p:blipFill>
          <p:spPr>
            <a:xfrm>
              <a:off x="4290101" y="3191452"/>
              <a:ext cx="119398" cy="149608"/>
            </a:xfrm>
            <a:prstGeom prst="rect">
              <a:avLst/>
            </a:prstGeom>
            <a:noFill/>
            <a:ln>
              <a:noFill/>
            </a:ln>
          </p:spPr>
        </p:pic>
        <p:pic>
          <p:nvPicPr>
            <p:cNvPr id="273" name="Google Shape;273;p6"/>
            <p:cNvPicPr preferRelativeResize="0"/>
            <p:nvPr/>
          </p:nvPicPr>
          <p:blipFill rotWithShape="1">
            <a:blip r:embed="rId5">
              <a:alphaModFix/>
            </a:blip>
            <a:srcRect l="51753"/>
            <a:stretch/>
          </p:blipFill>
          <p:spPr>
            <a:xfrm>
              <a:off x="4579249" y="3192558"/>
              <a:ext cx="198306" cy="147392"/>
            </a:xfrm>
            <a:prstGeom prst="rect">
              <a:avLst/>
            </a:prstGeom>
            <a:noFill/>
            <a:ln>
              <a:noFill/>
            </a:ln>
          </p:spPr>
        </p:pic>
        <p:pic>
          <p:nvPicPr>
            <p:cNvPr id="274" name="Google Shape;274;p6"/>
            <p:cNvPicPr preferRelativeResize="0"/>
            <p:nvPr/>
          </p:nvPicPr>
          <p:blipFill rotWithShape="1">
            <a:blip r:embed="rId4">
              <a:alphaModFix/>
            </a:blip>
            <a:srcRect l="70922" t="11553" r="5204" b="61553"/>
            <a:stretch/>
          </p:blipFill>
          <p:spPr>
            <a:xfrm>
              <a:off x="4385127" y="3175329"/>
              <a:ext cx="204779" cy="186290"/>
            </a:xfrm>
            <a:prstGeom prst="rect">
              <a:avLst/>
            </a:prstGeom>
            <a:noFill/>
            <a:ln>
              <a:noFill/>
            </a:ln>
          </p:spPr>
        </p:pic>
        <p:grpSp>
          <p:nvGrpSpPr>
            <p:cNvPr id="275" name="Google Shape;275;p6"/>
            <p:cNvGrpSpPr/>
            <p:nvPr/>
          </p:nvGrpSpPr>
          <p:grpSpPr>
            <a:xfrm>
              <a:off x="4817257" y="3165970"/>
              <a:ext cx="164942" cy="204882"/>
              <a:chOff x="7332910" y="658831"/>
              <a:chExt cx="164942" cy="204882"/>
            </a:xfrm>
          </p:grpSpPr>
          <p:sp>
            <p:nvSpPr>
              <p:cNvPr id="276" name="Google Shape;276;p6"/>
              <p:cNvSpPr/>
              <p:nvPr/>
            </p:nvSpPr>
            <p:spPr>
              <a:xfrm>
                <a:off x="7339452" y="658831"/>
                <a:ext cx="158400" cy="1584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7" name="Google Shape;277;p6"/>
              <p:cNvCxnSpPr/>
              <p:nvPr/>
            </p:nvCxnSpPr>
            <p:spPr>
              <a:xfrm>
                <a:off x="7389627" y="753108"/>
                <a:ext cx="56400" cy="300"/>
              </a:xfrm>
              <a:prstGeom prst="straightConnector1">
                <a:avLst/>
              </a:prstGeom>
              <a:noFill/>
              <a:ln w="9525" cap="flat" cmpd="sng">
                <a:solidFill>
                  <a:srgbClr val="595959"/>
                </a:solidFill>
                <a:prstDash val="solid"/>
                <a:round/>
                <a:headEnd type="none" w="sm" len="sm"/>
                <a:tailEnd type="none" w="sm" len="sm"/>
              </a:ln>
            </p:spPr>
          </p:cxnSp>
          <p:cxnSp>
            <p:nvCxnSpPr>
              <p:cNvPr id="278" name="Google Shape;278;p6"/>
              <p:cNvCxnSpPr/>
              <p:nvPr/>
            </p:nvCxnSpPr>
            <p:spPr>
              <a:xfrm flipH="1">
                <a:off x="7332910"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79" name="Google Shape;279;p6"/>
              <p:cNvCxnSpPr/>
              <p:nvPr/>
            </p:nvCxnSpPr>
            <p:spPr>
              <a:xfrm flipH="1">
                <a:off x="7388983"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80" name="Google Shape;280;p6"/>
              <p:cNvCxnSpPr/>
              <p:nvPr/>
            </p:nvCxnSpPr>
            <p:spPr>
              <a:xfrm>
                <a:off x="7333025" y="830698"/>
                <a:ext cx="56400" cy="300"/>
              </a:xfrm>
              <a:prstGeom prst="straightConnector1">
                <a:avLst/>
              </a:prstGeom>
              <a:noFill/>
              <a:ln w="9525" cap="flat" cmpd="sng">
                <a:solidFill>
                  <a:srgbClr val="595959"/>
                </a:solidFill>
                <a:prstDash val="solid"/>
                <a:round/>
                <a:headEnd type="none" w="sm" len="sm"/>
                <a:tailEnd type="none" w="sm" len="sm"/>
              </a:ln>
            </p:spPr>
          </p:cxnSp>
          <p:cxnSp>
            <p:nvCxnSpPr>
              <p:cNvPr id="281" name="Google Shape;281;p6"/>
              <p:cNvCxnSpPr/>
              <p:nvPr/>
            </p:nvCxnSpPr>
            <p:spPr>
              <a:xfrm>
                <a:off x="7389098" y="831066"/>
                <a:ext cx="300" cy="32400"/>
              </a:xfrm>
              <a:prstGeom prst="straightConnector1">
                <a:avLst/>
              </a:prstGeom>
              <a:noFill/>
              <a:ln w="9525" cap="flat" cmpd="sng">
                <a:solidFill>
                  <a:srgbClr val="595959"/>
                </a:solidFill>
                <a:prstDash val="solid"/>
                <a:round/>
                <a:headEnd type="none" w="sm" len="sm"/>
                <a:tailEnd type="none" w="sm" len="sm"/>
              </a:ln>
            </p:spPr>
          </p:cxnSp>
          <p:cxnSp>
            <p:nvCxnSpPr>
              <p:cNvPr id="282" name="Google Shape;282;p6"/>
              <p:cNvCxnSpPr/>
              <p:nvPr/>
            </p:nvCxnSpPr>
            <p:spPr>
              <a:xfrm rot="10800000" flipH="1">
                <a:off x="7389098" y="755251"/>
                <a:ext cx="58500" cy="80100"/>
              </a:xfrm>
              <a:prstGeom prst="straightConnector1">
                <a:avLst/>
              </a:prstGeom>
              <a:noFill/>
              <a:ln w="9525" cap="flat" cmpd="sng">
                <a:solidFill>
                  <a:srgbClr val="595959"/>
                </a:solidFill>
                <a:prstDash val="solid"/>
                <a:round/>
                <a:headEnd type="none" w="sm" len="sm"/>
                <a:tailEnd type="none" w="sm" len="sm"/>
              </a:ln>
            </p:spPr>
          </p:cxnSp>
          <p:cxnSp>
            <p:nvCxnSpPr>
              <p:cNvPr id="283" name="Google Shape;283;p6"/>
              <p:cNvCxnSpPr/>
              <p:nvPr/>
            </p:nvCxnSpPr>
            <p:spPr>
              <a:xfrm rot="10800000">
                <a:off x="7333298" y="835351"/>
                <a:ext cx="55800" cy="0"/>
              </a:xfrm>
              <a:prstGeom prst="straightConnector1">
                <a:avLst/>
              </a:prstGeom>
              <a:noFill/>
              <a:ln w="9525" cap="flat" cmpd="sng">
                <a:solidFill>
                  <a:srgbClr val="595959"/>
                </a:solidFill>
                <a:prstDash val="solid"/>
                <a:round/>
                <a:headEnd type="none" w="sm" len="sm"/>
                <a:tailEnd type="none" w="sm" len="sm"/>
              </a:ln>
            </p:spPr>
          </p:cxnSp>
          <p:cxnSp>
            <p:nvCxnSpPr>
              <p:cNvPr id="284" name="Google Shape;284;p6"/>
              <p:cNvCxnSpPr/>
              <p:nvPr/>
            </p:nvCxnSpPr>
            <p:spPr>
              <a:xfrm>
                <a:off x="7446667" y="753886"/>
                <a:ext cx="1200" cy="1200"/>
              </a:xfrm>
              <a:prstGeom prst="straightConnector1">
                <a:avLst/>
              </a:prstGeom>
              <a:noFill/>
              <a:ln w="9525" cap="flat" cmpd="sng">
                <a:solidFill>
                  <a:srgbClr val="595959"/>
                </a:solidFill>
                <a:prstDash val="solid"/>
                <a:round/>
                <a:headEnd type="none" w="sm" len="sm"/>
                <a:tailEnd type="none" w="sm" len="sm"/>
              </a:ln>
            </p:spPr>
          </p:cxnSp>
          <p:sp>
            <p:nvSpPr>
              <p:cNvPr id="285" name="Google Shape;285;p6"/>
              <p:cNvSpPr/>
              <p:nvPr/>
            </p:nvSpPr>
            <p:spPr>
              <a:xfrm>
                <a:off x="7333471" y="753886"/>
                <a:ext cx="112500" cy="762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rot="-5400000" flipH="1">
                <a:off x="7375831" y="766767"/>
                <a:ext cx="83400" cy="570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7333533" y="835813"/>
                <a:ext cx="55800" cy="279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7333732" y="829888"/>
                <a:ext cx="55800" cy="57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rot="-2319588">
                <a:off x="7380996" y="837149"/>
                <a:ext cx="19209" cy="22396"/>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0" name="Google Shape;290;p6"/>
          <p:cNvGrpSpPr/>
          <p:nvPr/>
        </p:nvGrpSpPr>
        <p:grpSpPr>
          <a:xfrm>
            <a:off x="7330453" y="3084787"/>
            <a:ext cx="1646231" cy="620796"/>
            <a:chOff x="5382138" y="2332694"/>
            <a:chExt cx="1446600" cy="409631"/>
          </a:xfrm>
        </p:grpSpPr>
        <p:sp>
          <p:nvSpPr>
            <p:cNvPr id="291" name="Google Shape;291;p6"/>
            <p:cNvSpPr txBox="1"/>
            <p:nvPr/>
          </p:nvSpPr>
          <p:spPr>
            <a:xfrm>
              <a:off x="5382138" y="2496325"/>
              <a:ext cx="14466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Residual encoding performance</a:t>
              </a:r>
              <a:endParaRPr sz="1000" b="1" i="0" u="none" strike="noStrike" cap="none">
                <a:solidFill>
                  <a:srgbClr val="000000"/>
                </a:solidFill>
                <a:latin typeface="Montserrat"/>
                <a:ea typeface="Montserrat"/>
                <a:cs typeface="Montserrat"/>
                <a:sym typeface="Montserrat"/>
              </a:endParaRPr>
            </a:p>
          </p:txBody>
        </p:sp>
        <p:pic>
          <p:nvPicPr>
            <p:cNvPr id="292" name="Google Shape;292;p6"/>
            <p:cNvPicPr preferRelativeResize="0"/>
            <p:nvPr/>
          </p:nvPicPr>
          <p:blipFill rotWithShape="1">
            <a:blip r:embed="rId8">
              <a:alphaModFix/>
            </a:blip>
            <a:srcRect/>
            <a:stretch/>
          </p:blipFill>
          <p:spPr>
            <a:xfrm>
              <a:off x="5486287" y="2378649"/>
              <a:ext cx="122275" cy="149608"/>
            </a:xfrm>
            <a:prstGeom prst="rect">
              <a:avLst/>
            </a:prstGeom>
            <a:noFill/>
            <a:ln>
              <a:noFill/>
            </a:ln>
          </p:spPr>
        </p:pic>
        <p:pic>
          <p:nvPicPr>
            <p:cNvPr id="293" name="Google Shape;293;p6"/>
            <p:cNvPicPr preferRelativeResize="0"/>
            <p:nvPr/>
          </p:nvPicPr>
          <p:blipFill rotWithShape="1">
            <a:blip r:embed="rId5">
              <a:alphaModFix/>
            </a:blip>
            <a:srcRect l="51753"/>
            <a:stretch/>
          </p:blipFill>
          <p:spPr>
            <a:xfrm>
              <a:off x="6284424" y="2371806"/>
              <a:ext cx="198306" cy="147392"/>
            </a:xfrm>
            <a:prstGeom prst="rect">
              <a:avLst/>
            </a:prstGeom>
            <a:noFill/>
            <a:ln>
              <a:noFill/>
            </a:ln>
          </p:spPr>
        </p:pic>
        <p:grpSp>
          <p:nvGrpSpPr>
            <p:cNvPr id="294" name="Google Shape;294;p6"/>
            <p:cNvGrpSpPr/>
            <p:nvPr/>
          </p:nvGrpSpPr>
          <p:grpSpPr>
            <a:xfrm>
              <a:off x="6559673" y="2332694"/>
              <a:ext cx="164942" cy="204882"/>
              <a:chOff x="7332910" y="658831"/>
              <a:chExt cx="164942" cy="204882"/>
            </a:xfrm>
          </p:grpSpPr>
          <p:sp>
            <p:nvSpPr>
              <p:cNvPr id="295" name="Google Shape;295;p6"/>
              <p:cNvSpPr/>
              <p:nvPr/>
            </p:nvSpPr>
            <p:spPr>
              <a:xfrm>
                <a:off x="7339452" y="658831"/>
                <a:ext cx="158400" cy="158400"/>
              </a:xfrm>
              <a:prstGeom prst="donut">
                <a:avLst>
                  <a:gd name="adj" fmla="val 27861"/>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6" name="Google Shape;296;p6"/>
              <p:cNvCxnSpPr/>
              <p:nvPr/>
            </p:nvCxnSpPr>
            <p:spPr>
              <a:xfrm>
                <a:off x="7389627" y="753108"/>
                <a:ext cx="56400" cy="300"/>
              </a:xfrm>
              <a:prstGeom prst="straightConnector1">
                <a:avLst/>
              </a:prstGeom>
              <a:noFill/>
              <a:ln w="9525" cap="flat" cmpd="sng">
                <a:solidFill>
                  <a:srgbClr val="595959"/>
                </a:solidFill>
                <a:prstDash val="solid"/>
                <a:round/>
                <a:headEnd type="none" w="sm" len="sm"/>
                <a:tailEnd type="none" w="sm" len="sm"/>
              </a:ln>
            </p:spPr>
          </p:cxnSp>
          <p:cxnSp>
            <p:nvCxnSpPr>
              <p:cNvPr id="297" name="Google Shape;297;p6"/>
              <p:cNvCxnSpPr/>
              <p:nvPr/>
            </p:nvCxnSpPr>
            <p:spPr>
              <a:xfrm flipH="1">
                <a:off x="7332910"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98" name="Google Shape;298;p6"/>
              <p:cNvCxnSpPr/>
              <p:nvPr/>
            </p:nvCxnSpPr>
            <p:spPr>
              <a:xfrm flipH="1">
                <a:off x="7388983" y="753108"/>
                <a:ext cx="57600" cy="77700"/>
              </a:xfrm>
              <a:prstGeom prst="straightConnector1">
                <a:avLst/>
              </a:prstGeom>
              <a:noFill/>
              <a:ln w="9525" cap="flat" cmpd="sng">
                <a:solidFill>
                  <a:srgbClr val="595959"/>
                </a:solidFill>
                <a:prstDash val="solid"/>
                <a:round/>
                <a:headEnd type="none" w="sm" len="sm"/>
                <a:tailEnd type="none" w="sm" len="sm"/>
              </a:ln>
            </p:spPr>
          </p:cxnSp>
          <p:cxnSp>
            <p:nvCxnSpPr>
              <p:cNvPr id="299" name="Google Shape;299;p6"/>
              <p:cNvCxnSpPr/>
              <p:nvPr/>
            </p:nvCxnSpPr>
            <p:spPr>
              <a:xfrm>
                <a:off x="7333025" y="830698"/>
                <a:ext cx="56400" cy="300"/>
              </a:xfrm>
              <a:prstGeom prst="straightConnector1">
                <a:avLst/>
              </a:prstGeom>
              <a:noFill/>
              <a:ln w="9525" cap="flat" cmpd="sng">
                <a:solidFill>
                  <a:srgbClr val="595959"/>
                </a:solidFill>
                <a:prstDash val="solid"/>
                <a:round/>
                <a:headEnd type="none" w="sm" len="sm"/>
                <a:tailEnd type="none" w="sm" len="sm"/>
              </a:ln>
            </p:spPr>
          </p:cxnSp>
          <p:cxnSp>
            <p:nvCxnSpPr>
              <p:cNvPr id="300" name="Google Shape;300;p6"/>
              <p:cNvCxnSpPr/>
              <p:nvPr/>
            </p:nvCxnSpPr>
            <p:spPr>
              <a:xfrm>
                <a:off x="7389098" y="831066"/>
                <a:ext cx="300" cy="32400"/>
              </a:xfrm>
              <a:prstGeom prst="straightConnector1">
                <a:avLst/>
              </a:prstGeom>
              <a:noFill/>
              <a:ln w="9525" cap="flat" cmpd="sng">
                <a:solidFill>
                  <a:srgbClr val="595959"/>
                </a:solidFill>
                <a:prstDash val="solid"/>
                <a:round/>
                <a:headEnd type="none" w="sm" len="sm"/>
                <a:tailEnd type="none" w="sm" len="sm"/>
              </a:ln>
            </p:spPr>
          </p:cxnSp>
          <p:cxnSp>
            <p:nvCxnSpPr>
              <p:cNvPr id="301" name="Google Shape;301;p6"/>
              <p:cNvCxnSpPr/>
              <p:nvPr/>
            </p:nvCxnSpPr>
            <p:spPr>
              <a:xfrm rot="10800000" flipH="1">
                <a:off x="7389098" y="755251"/>
                <a:ext cx="58500" cy="80100"/>
              </a:xfrm>
              <a:prstGeom prst="straightConnector1">
                <a:avLst/>
              </a:prstGeom>
              <a:noFill/>
              <a:ln w="9525" cap="flat" cmpd="sng">
                <a:solidFill>
                  <a:srgbClr val="595959"/>
                </a:solidFill>
                <a:prstDash val="solid"/>
                <a:round/>
                <a:headEnd type="none" w="sm" len="sm"/>
                <a:tailEnd type="none" w="sm" len="sm"/>
              </a:ln>
            </p:spPr>
          </p:cxnSp>
          <p:cxnSp>
            <p:nvCxnSpPr>
              <p:cNvPr id="302" name="Google Shape;302;p6"/>
              <p:cNvCxnSpPr/>
              <p:nvPr/>
            </p:nvCxnSpPr>
            <p:spPr>
              <a:xfrm rot="10800000">
                <a:off x="7333298" y="835351"/>
                <a:ext cx="55800" cy="0"/>
              </a:xfrm>
              <a:prstGeom prst="straightConnector1">
                <a:avLst/>
              </a:prstGeom>
              <a:noFill/>
              <a:ln w="9525" cap="flat" cmpd="sng">
                <a:solidFill>
                  <a:srgbClr val="595959"/>
                </a:solidFill>
                <a:prstDash val="solid"/>
                <a:round/>
                <a:headEnd type="none" w="sm" len="sm"/>
                <a:tailEnd type="none" w="sm" len="sm"/>
              </a:ln>
            </p:spPr>
          </p:cxnSp>
          <p:cxnSp>
            <p:nvCxnSpPr>
              <p:cNvPr id="303" name="Google Shape;303;p6"/>
              <p:cNvCxnSpPr/>
              <p:nvPr/>
            </p:nvCxnSpPr>
            <p:spPr>
              <a:xfrm>
                <a:off x="7446667" y="753886"/>
                <a:ext cx="1200" cy="1200"/>
              </a:xfrm>
              <a:prstGeom prst="straightConnector1">
                <a:avLst/>
              </a:prstGeom>
              <a:noFill/>
              <a:ln w="9525" cap="flat" cmpd="sng">
                <a:solidFill>
                  <a:srgbClr val="595959"/>
                </a:solidFill>
                <a:prstDash val="solid"/>
                <a:round/>
                <a:headEnd type="none" w="sm" len="sm"/>
                <a:tailEnd type="none" w="sm" len="sm"/>
              </a:ln>
            </p:spPr>
          </p:cxnSp>
          <p:sp>
            <p:nvSpPr>
              <p:cNvPr id="304" name="Google Shape;304;p6"/>
              <p:cNvSpPr/>
              <p:nvPr/>
            </p:nvSpPr>
            <p:spPr>
              <a:xfrm>
                <a:off x="7333471" y="753886"/>
                <a:ext cx="112500" cy="76200"/>
              </a:xfrm>
              <a:prstGeom prst="parallelogram">
                <a:avLst>
                  <a:gd name="adj" fmla="val 74642"/>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
              <p:cNvSpPr/>
              <p:nvPr/>
            </p:nvSpPr>
            <p:spPr>
              <a:xfrm rot="-5400000" flipH="1">
                <a:off x="7375831" y="766767"/>
                <a:ext cx="83400" cy="57000"/>
              </a:xfrm>
              <a:prstGeom prst="parallelogram">
                <a:avLst>
                  <a:gd name="adj" fmla="val 120428"/>
                </a:avLst>
              </a:prstGeom>
              <a:solidFill>
                <a:srgbClr val="A2C4C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
              <p:cNvSpPr/>
              <p:nvPr/>
            </p:nvSpPr>
            <p:spPr>
              <a:xfrm>
                <a:off x="7333533" y="835813"/>
                <a:ext cx="55800" cy="279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
              <p:cNvSpPr/>
              <p:nvPr/>
            </p:nvSpPr>
            <p:spPr>
              <a:xfrm>
                <a:off x="7333732" y="829888"/>
                <a:ext cx="55800" cy="5700"/>
              </a:xfrm>
              <a:prstGeom prst="rect">
                <a:avLst/>
              </a:prstGeom>
              <a:solidFill>
                <a:srgbClr val="D0E0E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rot="-2319588">
                <a:off x="7380996" y="837149"/>
                <a:ext cx="19209" cy="22396"/>
              </a:xfrm>
              <a:prstGeom prst="parallelogram">
                <a:avLst>
                  <a:gd name="adj" fmla="val 8333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09" name="Google Shape;309;p6"/>
            <p:cNvPicPr preferRelativeResize="0"/>
            <p:nvPr/>
          </p:nvPicPr>
          <p:blipFill rotWithShape="1">
            <a:blip r:embed="rId6">
              <a:alphaModFix/>
            </a:blip>
            <a:srcRect l="24740" r="-7" b="81508"/>
            <a:stretch/>
          </p:blipFill>
          <p:spPr>
            <a:xfrm>
              <a:off x="5970274" y="2342760"/>
              <a:ext cx="70670" cy="37206"/>
            </a:xfrm>
            <a:prstGeom prst="rect">
              <a:avLst/>
            </a:prstGeom>
            <a:noFill/>
            <a:ln>
              <a:noFill/>
            </a:ln>
          </p:spPr>
        </p:pic>
        <p:pic>
          <p:nvPicPr>
            <p:cNvPr id="310" name="Google Shape;310;p6"/>
            <p:cNvPicPr preferRelativeResize="0"/>
            <p:nvPr/>
          </p:nvPicPr>
          <p:blipFill rotWithShape="1">
            <a:blip r:embed="rId5">
              <a:alphaModFix/>
            </a:blip>
            <a:srcRect r="70249"/>
            <a:stretch/>
          </p:blipFill>
          <p:spPr>
            <a:xfrm>
              <a:off x="5961689" y="2373926"/>
              <a:ext cx="122279" cy="147392"/>
            </a:xfrm>
            <a:prstGeom prst="rect">
              <a:avLst/>
            </a:prstGeom>
            <a:noFill/>
            <a:ln>
              <a:noFill/>
            </a:ln>
          </p:spPr>
        </p:pic>
        <p:pic>
          <p:nvPicPr>
            <p:cNvPr id="311" name="Google Shape;311;p6"/>
            <p:cNvPicPr preferRelativeResize="0"/>
            <p:nvPr/>
          </p:nvPicPr>
          <p:blipFill rotWithShape="1">
            <a:blip r:embed="rId5">
              <a:alphaModFix/>
            </a:blip>
            <a:srcRect l="51753" r="31050" b="-22473"/>
            <a:stretch/>
          </p:blipFill>
          <p:spPr>
            <a:xfrm>
              <a:off x="6252103" y="2373926"/>
              <a:ext cx="70670" cy="180525"/>
            </a:xfrm>
            <a:prstGeom prst="rect">
              <a:avLst/>
            </a:prstGeom>
            <a:noFill/>
            <a:ln>
              <a:noFill/>
            </a:ln>
          </p:spPr>
        </p:pic>
        <p:grpSp>
          <p:nvGrpSpPr>
            <p:cNvPr id="312" name="Google Shape;312;p6"/>
            <p:cNvGrpSpPr/>
            <p:nvPr/>
          </p:nvGrpSpPr>
          <p:grpSpPr>
            <a:xfrm>
              <a:off x="6086097" y="2383221"/>
              <a:ext cx="164872" cy="125459"/>
              <a:chOff x="3084200" y="623475"/>
              <a:chExt cx="663200" cy="540075"/>
            </a:xfrm>
          </p:grpSpPr>
          <p:cxnSp>
            <p:nvCxnSpPr>
              <p:cNvPr id="313" name="Google Shape;313;p6"/>
              <p:cNvCxnSpPr/>
              <p:nvPr/>
            </p:nvCxnSpPr>
            <p:spPr>
              <a:xfrm rot="10800000" flipH="1">
                <a:off x="3084200" y="623475"/>
                <a:ext cx="228900" cy="287700"/>
              </a:xfrm>
              <a:prstGeom prst="straightConnector1">
                <a:avLst/>
              </a:prstGeom>
              <a:noFill/>
              <a:ln w="9525" cap="flat" cmpd="sng">
                <a:solidFill>
                  <a:srgbClr val="E06666"/>
                </a:solidFill>
                <a:prstDash val="solid"/>
                <a:round/>
                <a:headEnd type="none" w="sm" len="sm"/>
                <a:tailEnd type="none" w="sm" len="sm"/>
              </a:ln>
            </p:spPr>
          </p:cxnSp>
          <p:cxnSp>
            <p:nvCxnSpPr>
              <p:cNvPr id="314" name="Google Shape;314;p6"/>
              <p:cNvCxnSpPr/>
              <p:nvPr/>
            </p:nvCxnSpPr>
            <p:spPr>
              <a:xfrm rot="10800000">
                <a:off x="3313000" y="623550"/>
                <a:ext cx="434400" cy="540000"/>
              </a:xfrm>
              <a:prstGeom prst="straightConnector1">
                <a:avLst/>
              </a:prstGeom>
              <a:noFill/>
              <a:ln w="9525" cap="flat" cmpd="sng">
                <a:solidFill>
                  <a:srgbClr val="E06666"/>
                </a:solidFill>
                <a:prstDash val="solid"/>
                <a:round/>
                <a:headEnd type="none" w="sm" len="sm"/>
                <a:tailEnd type="none" w="sm" len="sm"/>
              </a:ln>
            </p:spPr>
          </p:cxnSp>
          <p:cxnSp>
            <p:nvCxnSpPr>
              <p:cNvPr id="315" name="Google Shape;315;p6"/>
              <p:cNvCxnSpPr/>
              <p:nvPr/>
            </p:nvCxnSpPr>
            <p:spPr>
              <a:xfrm rot="10800000" flipH="1">
                <a:off x="3274819" y="869981"/>
                <a:ext cx="228900" cy="287700"/>
              </a:xfrm>
              <a:prstGeom prst="straightConnector1">
                <a:avLst/>
              </a:prstGeom>
              <a:noFill/>
              <a:ln w="9525" cap="flat" cmpd="sng">
                <a:solidFill>
                  <a:srgbClr val="E06666"/>
                </a:solidFill>
                <a:prstDash val="solid"/>
                <a:round/>
                <a:headEnd type="none" w="sm" len="sm"/>
                <a:tailEnd type="none" w="sm" len="sm"/>
              </a:ln>
            </p:spPr>
          </p:cxnSp>
        </p:grpSp>
        <p:pic>
          <p:nvPicPr>
            <p:cNvPr id="316" name="Google Shape;316;p6"/>
            <p:cNvPicPr preferRelativeResize="0"/>
            <p:nvPr/>
          </p:nvPicPr>
          <p:blipFill rotWithShape="1">
            <a:blip r:embed="rId4">
              <a:alphaModFix/>
            </a:blip>
            <a:srcRect l="70922" t="11553" r="5204" b="61553"/>
            <a:stretch/>
          </p:blipFill>
          <p:spPr>
            <a:xfrm>
              <a:off x="5606005" y="2344178"/>
              <a:ext cx="204779" cy="186290"/>
            </a:xfrm>
            <a:prstGeom prst="rect">
              <a:avLst/>
            </a:prstGeom>
            <a:noFill/>
            <a:ln>
              <a:noFill/>
            </a:ln>
          </p:spPr>
        </p:pic>
        <p:cxnSp>
          <p:nvCxnSpPr>
            <p:cNvPr id="317" name="Google Shape;317;p6"/>
            <p:cNvCxnSpPr/>
            <p:nvPr/>
          </p:nvCxnSpPr>
          <p:spPr>
            <a:xfrm rot="10800000" flipH="1">
              <a:off x="5848932" y="2430854"/>
              <a:ext cx="78900" cy="600"/>
            </a:xfrm>
            <a:prstGeom prst="straightConnector1">
              <a:avLst/>
            </a:prstGeom>
            <a:noFill/>
            <a:ln w="9525" cap="flat" cmpd="sng">
              <a:solidFill>
                <a:srgbClr val="000000"/>
              </a:solidFill>
              <a:prstDash val="solid"/>
              <a:round/>
              <a:headEnd type="none" w="sm" len="sm"/>
              <a:tailEnd type="none" w="sm" len="sm"/>
            </a:ln>
          </p:spPr>
        </p:cxnSp>
      </p:grpSp>
      <p:grpSp>
        <p:nvGrpSpPr>
          <p:cNvPr id="318" name="Google Shape;318;p6"/>
          <p:cNvGrpSpPr/>
          <p:nvPr/>
        </p:nvGrpSpPr>
        <p:grpSpPr>
          <a:xfrm>
            <a:off x="1539177" y="3719174"/>
            <a:ext cx="1468717" cy="2085063"/>
            <a:chOff x="632737" y="1707425"/>
            <a:chExt cx="1290613" cy="1375825"/>
          </a:xfrm>
        </p:grpSpPr>
        <p:sp>
          <p:nvSpPr>
            <p:cNvPr id="319" name="Google Shape;319;p6"/>
            <p:cNvSpPr txBox="1"/>
            <p:nvPr/>
          </p:nvSpPr>
          <p:spPr>
            <a:xfrm>
              <a:off x="690354" y="2515425"/>
              <a:ext cx="1130100" cy="24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SG" sz="1000" b="1" i="0" u="none" strike="noStrike" cap="none">
                  <a:solidFill>
                    <a:srgbClr val="000000"/>
                  </a:solidFill>
                  <a:latin typeface="Montserrat"/>
                  <a:ea typeface="Montserrat"/>
                  <a:cs typeface="Montserrat"/>
                  <a:sym typeface="Montserrat"/>
                </a:rPr>
                <a:t>Naturalistic stimulus</a:t>
              </a:r>
              <a:endParaRPr sz="1000" b="1" i="0" u="none" strike="noStrike" cap="none">
                <a:solidFill>
                  <a:srgbClr val="000000"/>
                </a:solidFill>
                <a:latin typeface="Montserrat"/>
                <a:ea typeface="Montserrat"/>
                <a:cs typeface="Montserrat"/>
                <a:sym typeface="Montserrat"/>
              </a:endParaRPr>
            </a:p>
          </p:txBody>
        </p:sp>
        <p:sp>
          <p:nvSpPr>
            <p:cNvPr id="320" name="Google Shape;320;p6"/>
            <p:cNvSpPr/>
            <p:nvPr/>
          </p:nvSpPr>
          <p:spPr>
            <a:xfrm>
              <a:off x="690350" y="1707425"/>
              <a:ext cx="1065900" cy="790500"/>
            </a:xfrm>
            <a:prstGeom prst="wedgeEllipseCallout">
              <a:avLst>
                <a:gd name="adj1" fmla="val -36382"/>
                <a:gd name="adj2" fmla="val 666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
            <p:cNvSpPr txBox="1"/>
            <p:nvPr/>
          </p:nvSpPr>
          <p:spPr>
            <a:xfrm>
              <a:off x="632737" y="1879091"/>
              <a:ext cx="1210200" cy="43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SG" sz="700" b="1" i="0" u="none" strike="noStrike" cap="none">
                  <a:solidFill>
                    <a:srgbClr val="000000"/>
                  </a:solidFill>
                  <a:latin typeface="Montserrat"/>
                  <a:ea typeface="Montserrat"/>
                  <a:cs typeface="Montserrat"/>
                  <a:sym typeface="Montserrat"/>
                </a:rPr>
                <a:t>This is Los Angeles. And it's the </a:t>
              </a:r>
              <a:r>
                <a:rPr lang="en-SG" sz="1200" b="1" i="0" u="none" strike="noStrike" cap="none">
                  <a:solidFill>
                    <a:srgbClr val="000000"/>
                  </a:solidFill>
                  <a:latin typeface="Montserrat"/>
                  <a:ea typeface="Montserrat"/>
                  <a:cs typeface="Montserrat"/>
                  <a:sym typeface="Montserrat"/>
                </a:rPr>
                <a:t>…</a:t>
              </a:r>
              <a:endParaRPr sz="1200" b="0" i="0" u="none" strike="noStrike" cap="none">
                <a:solidFill>
                  <a:srgbClr val="595959"/>
                </a:solidFill>
                <a:latin typeface="Montserrat"/>
                <a:ea typeface="Montserrat"/>
                <a:cs typeface="Montserrat"/>
                <a:sym typeface="Montserrat"/>
              </a:endParaRPr>
            </a:p>
          </p:txBody>
        </p:sp>
        <p:pic>
          <p:nvPicPr>
            <p:cNvPr id="322" name="Google Shape;322;p6"/>
            <p:cNvPicPr preferRelativeResize="0"/>
            <p:nvPr/>
          </p:nvPicPr>
          <p:blipFill rotWithShape="1">
            <a:blip r:embed="rId9">
              <a:alphaModFix/>
            </a:blip>
            <a:srcRect/>
            <a:stretch/>
          </p:blipFill>
          <p:spPr>
            <a:xfrm rot="10800000">
              <a:off x="1591025" y="2767025"/>
              <a:ext cx="332325" cy="316225"/>
            </a:xfrm>
            <a:prstGeom prst="rect">
              <a:avLst/>
            </a:prstGeom>
            <a:noFill/>
            <a:ln>
              <a:noFill/>
            </a:ln>
          </p:spPr>
        </p:pic>
      </p:grpSp>
      <p:cxnSp>
        <p:nvCxnSpPr>
          <p:cNvPr id="323" name="Google Shape;323;p6"/>
          <p:cNvCxnSpPr>
            <a:stCxn id="321" idx="3"/>
            <a:endCxn id="248" idx="1"/>
          </p:cNvCxnSpPr>
          <p:nvPr/>
        </p:nvCxnSpPr>
        <p:spPr>
          <a:xfrm rot="10800000" flipH="1">
            <a:off x="2916385" y="3380518"/>
            <a:ext cx="804300" cy="927300"/>
          </a:xfrm>
          <a:prstGeom prst="bentConnector3">
            <a:avLst>
              <a:gd name="adj1" fmla="val 49991"/>
            </a:avLst>
          </a:prstGeom>
          <a:noFill/>
          <a:ln w="38100" cap="flat" cmpd="sng">
            <a:solidFill>
              <a:srgbClr val="777777"/>
            </a:solidFill>
            <a:prstDash val="solid"/>
            <a:round/>
            <a:headEnd type="none" w="sm" len="sm"/>
            <a:tailEnd type="triangle" w="med" len="med"/>
          </a:ln>
        </p:spPr>
      </p:cxnSp>
      <p:cxnSp>
        <p:nvCxnSpPr>
          <p:cNvPr id="324" name="Google Shape;324;p6"/>
          <p:cNvCxnSpPr>
            <a:stCxn id="321" idx="3"/>
            <a:endCxn id="325" idx="2"/>
          </p:cNvCxnSpPr>
          <p:nvPr/>
        </p:nvCxnSpPr>
        <p:spPr>
          <a:xfrm>
            <a:off x="2916385" y="4307818"/>
            <a:ext cx="783900" cy="1624500"/>
          </a:xfrm>
          <a:prstGeom prst="bentConnector3">
            <a:avLst>
              <a:gd name="adj1" fmla="val 50008"/>
            </a:avLst>
          </a:prstGeom>
          <a:noFill/>
          <a:ln w="38100" cap="flat" cmpd="sng">
            <a:solidFill>
              <a:srgbClr val="777777"/>
            </a:solidFill>
            <a:prstDash val="solid"/>
            <a:round/>
            <a:headEnd type="none" w="sm" len="sm"/>
            <a:tailEnd type="triangle" w="med" len="med"/>
          </a:ln>
        </p:spPr>
      </p:cxnSp>
      <p:cxnSp>
        <p:nvCxnSpPr>
          <p:cNvPr id="326" name="Google Shape;326;p6"/>
          <p:cNvCxnSpPr>
            <a:stCxn id="321" idx="3"/>
            <a:endCxn id="243" idx="1"/>
          </p:cNvCxnSpPr>
          <p:nvPr/>
        </p:nvCxnSpPr>
        <p:spPr>
          <a:xfrm>
            <a:off x="2916385" y="4307818"/>
            <a:ext cx="804300" cy="1500"/>
          </a:xfrm>
          <a:prstGeom prst="bentConnector3">
            <a:avLst>
              <a:gd name="adj1" fmla="val 49991"/>
            </a:avLst>
          </a:prstGeom>
          <a:noFill/>
          <a:ln w="38100" cap="flat" cmpd="sng">
            <a:solidFill>
              <a:srgbClr val="777777"/>
            </a:solidFill>
            <a:prstDash val="solid"/>
            <a:round/>
            <a:headEnd type="none" w="sm" len="sm"/>
            <a:tailEnd type="triangle" w="med" len="med"/>
          </a:ln>
        </p:spPr>
      </p:cxnSp>
      <p:cxnSp>
        <p:nvCxnSpPr>
          <p:cNvPr id="327" name="Google Shape;327;p6"/>
          <p:cNvCxnSpPr/>
          <p:nvPr/>
        </p:nvCxnSpPr>
        <p:spPr>
          <a:xfrm rot="10800000" flipH="1">
            <a:off x="4666734" y="3187641"/>
            <a:ext cx="628800" cy="3600"/>
          </a:xfrm>
          <a:prstGeom prst="straightConnector1">
            <a:avLst/>
          </a:prstGeom>
          <a:noFill/>
          <a:ln w="38100" cap="flat" cmpd="sng">
            <a:solidFill>
              <a:srgbClr val="777777"/>
            </a:solidFill>
            <a:prstDash val="solid"/>
            <a:round/>
            <a:headEnd type="none" w="sm" len="sm"/>
            <a:tailEnd type="triangle" w="med" len="med"/>
          </a:ln>
        </p:spPr>
      </p:cxnSp>
      <p:cxnSp>
        <p:nvCxnSpPr>
          <p:cNvPr id="328" name="Google Shape;328;p6"/>
          <p:cNvCxnSpPr/>
          <p:nvPr/>
        </p:nvCxnSpPr>
        <p:spPr>
          <a:xfrm rot="10800000" flipH="1">
            <a:off x="4691787" y="4381243"/>
            <a:ext cx="2631900" cy="21900"/>
          </a:xfrm>
          <a:prstGeom prst="straightConnector1">
            <a:avLst/>
          </a:prstGeom>
          <a:noFill/>
          <a:ln w="38100" cap="flat" cmpd="sng">
            <a:solidFill>
              <a:srgbClr val="777777"/>
            </a:solidFill>
            <a:prstDash val="solid"/>
            <a:round/>
            <a:headEnd type="none" w="sm" len="sm"/>
            <a:tailEnd type="triangle" w="med" len="med"/>
          </a:ln>
        </p:spPr>
      </p:cxnSp>
      <p:sp>
        <p:nvSpPr>
          <p:cNvPr id="325" name="Google Shape;325;p6"/>
          <p:cNvSpPr/>
          <p:nvPr/>
        </p:nvSpPr>
        <p:spPr>
          <a:xfrm>
            <a:off x="3700417" y="5897789"/>
            <a:ext cx="51900" cy="690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cxnSp>
        <p:nvCxnSpPr>
          <p:cNvPr id="329" name="Google Shape;329;p6"/>
          <p:cNvCxnSpPr>
            <a:endCxn id="253" idx="2"/>
          </p:cNvCxnSpPr>
          <p:nvPr/>
        </p:nvCxnSpPr>
        <p:spPr>
          <a:xfrm rot="10800000" flipH="1">
            <a:off x="4691744" y="3570960"/>
            <a:ext cx="937500" cy="651000"/>
          </a:xfrm>
          <a:prstGeom prst="bentConnector2">
            <a:avLst/>
          </a:prstGeom>
          <a:noFill/>
          <a:ln w="38100" cap="flat" cmpd="sng">
            <a:solidFill>
              <a:srgbClr val="777777"/>
            </a:solidFill>
            <a:prstDash val="solid"/>
            <a:round/>
            <a:headEnd type="none" w="sm" len="sm"/>
            <a:tailEnd type="triangle" w="med" len="med"/>
          </a:ln>
        </p:spPr>
      </p:cxnSp>
      <p:cxnSp>
        <p:nvCxnSpPr>
          <p:cNvPr id="330" name="Google Shape;330;p6"/>
          <p:cNvCxnSpPr>
            <a:stCxn id="263" idx="3"/>
            <a:endCxn id="291" idx="1"/>
          </p:cNvCxnSpPr>
          <p:nvPr/>
        </p:nvCxnSpPr>
        <p:spPr>
          <a:xfrm rot="10800000" flipH="1">
            <a:off x="6855261" y="3519287"/>
            <a:ext cx="475200" cy="1500"/>
          </a:xfrm>
          <a:prstGeom prst="straightConnector1">
            <a:avLst/>
          </a:prstGeom>
          <a:noFill/>
          <a:ln w="38100" cap="flat" cmpd="sng">
            <a:solidFill>
              <a:srgbClr val="777777"/>
            </a:solidFill>
            <a:prstDash val="solid"/>
            <a:round/>
            <a:headEnd type="none" w="sm" len="sm"/>
            <a:tailEnd type="triangle" w="med" len="med"/>
          </a:ln>
        </p:spPr>
      </p:cxnSp>
      <p:cxnSp>
        <p:nvCxnSpPr>
          <p:cNvPr id="331" name="Google Shape;331;p6"/>
          <p:cNvCxnSpPr/>
          <p:nvPr/>
        </p:nvCxnSpPr>
        <p:spPr>
          <a:xfrm rot="10800000" flipH="1">
            <a:off x="5083901" y="4838437"/>
            <a:ext cx="2239500" cy="1096500"/>
          </a:xfrm>
          <a:prstGeom prst="bentConnector3">
            <a:avLst>
              <a:gd name="adj1" fmla="val 88369"/>
            </a:avLst>
          </a:prstGeom>
          <a:noFill/>
          <a:ln w="38100" cap="flat" cmpd="sng">
            <a:solidFill>
              <a:srgbClr val="777777"/>
            </a:solidFill>
            <a:prstDash val="solid"/>
            <a:round/>
            <a:headEnd type="none" w="sm" len="sm"/>
            <a:tailEnd type="triangle" w="med" len="med"/>
          </a:ln>
        </p:spPr>
      </p:cxnSp>
      <p:sp>
        <p:nvSpPr>
          <p:cNvPr id="332" name="Google Shape;332;p6"/>
          <p:cNvSpPr/>
          <p:nvPr/>
        </p:nvSpPr>
        <p:spPr>
          <a:xfrm rot="-5234272">
            <a:off x="6929456" y="4230563"/>
            <a:ext cx="273918" cy="280329"/>
          </a:xfrm>
          <a:prstGeom prst="arc">
            <a:avLst>
              <a:gd name="adj1" fmla="val 10340791"/>
              <a:gd name="adj2" fmla="val 0"/>
            </a:avLst>
          </a:prstGeom>
          <a:noFill/>
          <a:ln w="38100" cap="flat" cmpd="sng">
            <a:solidFill>
              <a:srgbClr val="7777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33" name="Google Shape;333;p6"/>
          <p:cNvCxnSpPr/>
          <p:nvPr/>
        </p:nvCxnSpPr>
        <p:spPr>
          <a:xfrm rot="-5400000">
            <a:off x="6924977" y="3843271"/>
            <a:ext cx="536400" cy="261300"/>
          </a:xfrm>
          <a:prstGeom prst="bentConnector3">
            <a:avLst>
              <a:gd name="adj1" fmla="val 98923"/>
            </a:avLst>
          </a:prstGeom>
          <a:noFill/>
          <a:ln w="38100" cap="flat" cmpd="sng">
            <a:solidFill>
              <a:srgbClr val="777777"/>
            </a:solidFill>
            <a:prstDash val="solid"/>
            <a:round/>
            <a:headEnd type="none" w="sm" len="sm"/>
            <a:tailEnd type="triangle" w="med" len="med"/>
          </a:ln>
        </p:spPr>
      </p:cxnSp>
      <p:cxnSp>
        <p:nvCxnSpPr>
          <p:cNvPr id="334" name="Google Shape;334;p6"/>
          <p:cNvCxnSpPr/>
          <p:nvPr/>
        </p:nvCxnSpPr>
        <p:spPr>
          <a:xfrm>
            <a:off x="7062528" y="4516121"/>
            <a:ext cx="0" cy="359100"/>
          </a:xfrm>
          <a:prstGeom prst="straightConnector1">
            <a:avLst/>
          </a:prstGeom>
          <a:noFill/>
          <a:ln w="38100" cap="flat" cmpd="sng">
            <a:solidFill>
              <a:srgbClr val="777777"/>
            </a:solidFill>
            <a:prstDash val="solid"/>
            <a:round/>
            <a:headEnd type="none" w="sm" len="sm"/>
            <a:tailEnd type="none" w="sm" len="sm"/>
          </a:ln>
        </p:spPr>
      </p:cxnSp>
      <p:sp>
        <p:nvSpPr>
          <p:cNvPr id="2" name="Footer Placeholder 4">
            <a:extLst>
              <a:ext uri="{FF2B5EF4-FFF2-40B4-BE49-F238E27FC236}">
                <a16:creationId xmlns:a16="http://schemas.microsoft.com/office/drawing/2014/main" id="{5B9ACAAE-5F47-D5AA-C662-16B2A0063039}"/>
              </a:ext>
            </a:extLst>
          </p:cNvPr>
          <p:cNvSpPr>
            <a:spLocks noGrp="1"/>
          </p:cNvSpPr>
          <p:nvPr>
            <p:ph type="ftr" sz="quarter" idx="11"/>
          </p:nvPr>
        </p:nvSpPr>
        <p:spPr>
          <a:xfrm>
            <a:off x="4095750" y="6532575"/>
            <a:ext cx="4591049" cy="365125"/>
          </a:xfrm>
        </p:spPr>
        <p:txBody>
          <a:bodyPr/>
          <a:lstStyle/>
          <a:p>
            <a:r>
              <a:rPr lang="en-IN" sz="1400">
                <a:solidFill>
                  <a:srgbClr val="00B050"/>
                </a:solidFill>
              </a:rPr>
              <a:t>ICETCI 2024: DL for Brain Encoding and Decoding</a:t>
            </a:r>
            <a:endParaRPr lang="en-US" sz="14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8C5D-A7A9-394B-1AA2-91C21DE6306D}"/>
              </a:ext>
            </a:extLst>
          </p:cNvPr>
          <p:cNvSpPr>
            <a:spLocks noGrp="1"/>
          </p:cNvSpPr>
          <p:nvPr>
            <p:ph type="title"/>
          </p:nvPr>
        </p:nvSpPr>
        <p:spPr>
          <a:xfrm>
            <a:off x="0" y="304799"/>
            <a:ext cx="12192000" cy="942976"/>
          </a:xfrm>
        </p:spPr>
        <p:txBody>
          <a:bodyPr>
            <a:normAutofit/>
          </a:bodyPr>
          <a:lstStyle/>
          <a:p>
            <a:r>
              <a:rPr lang="en-US" sz="2800" b="1">
                <a:latin typeface="Helvetica Neue" panose="020B0604020202020204"/>
              </a:rPr>
              <a:t>How does brain represents complex meaning? (Where, When and What)</a:t>
            </a:r>
          </a:p>
        </p:txBody>
      </p:sp>
      <p:pic>
        <p:nvPicPr>
          <p:cNvPr id="5" name="Picture 4" descr="Text&#10;&#10;Description automatically generated with medium confidence">
            <a:extLst>
              <a:ext uri="{FF2B5EF4-FFF2-40B4-BE49-F238E27FC236}">
                <a16:creationId xmlns:a16="http://schemas.microsoft.com/office/drawing/2014/main" id="{18BC37B0-6B6A-5229-B571-2C651F2EB9E2}"/>
              </a:ext>
            </a:extLst>
          </p:cNvPr>
          <p:cNvPicPr>
            <a:picLocks noChangeAspect="1"/>
          </p:cNvPicPr>
          <p:nvPr/>
        </p:nvPicPr>
        <p:blipFill rotWithShape="1">
          <a:blip r:embed="rId2">
            <a:extLst>
              <a:ext uri="{28A0092B-C50C-407E-A947-70E740481C1C}">
                <a14:useLocalDpi xmlns:a14="http://schemas.microsoft.com/office/drawing/2010/main" val="0"/>
              </a:ext>
            </a:extLst>
          </a:blip>
          <a:srcRect r="819" b="70941"/>
          <a:stretch/>
        </p:blipFill>
        <p:spPr>
          <a:xfrm>
            <a:off x="420389" y="1600627"/>
            <a:ext cx="4761211" cy="494874"/>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CBA05232-D756-F998-DAAD-725C1F30E7FE}"/>
              </a:ext>
            </a:extLst>
          </p:cNvPr>
          <p:cNvPicPr>
            <a:picLocks noChangeAspect="1"/>
          </p:cNvPicPr>
          <p:nvPr/>
        </p:nvPicPr>
        <p:blipFill rotWithShape="1">
          <a:blip r:embed="rId2">
            <a:extLst>
              <a:ext uri="{28A0092B-C50C-407E-A947-70E740481C1C}">
                <a14:useLocalDpi xmlns:a14="http://schemas.microsoft.com/office/drawing/2010/main" val="0"/>
              </a:ext>
            </a:extLst>
          </a:blip>
          <a:srcRect r="51409"/>
          <a:stretch/>
        </p:blipFill>
        <p:spPr>
          <a:xfrm>
            <a:off x="420389" y="1600626"/>
            <a:ext cx="2332643" cy="170301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E5BB52F8-7C76-8080-AC70-9C50192D730F}"/>
              </a:ext>
            </a:extLst>
          </p:cNvPr>
          <p:cNvPicPr>
            <a:picLocks noChangeAspect="1"/>
          </p:cNvPicPr>
          <p:nvPr/>
        </p:nvPicPr>
        <p:blipFill rotWithShape="1">
          <a:blip r:embed="rId2">
            <a:extLst>
              <a:ext uri="{28A0092B-C50C-407E-A947-70E740481C1C}">
                <a14:useLocalDpi xmlns:a14="http://schemas.microsoft.com/office/drawing/2010/main" val="0"/>
              </a:ext>
            </a:extLst>
          </a:blip>
          <a:srcRect l="48591"/>
          <a:stretch/>
        </p:blipFill>
        <p:spPr>
          <a:xfrm>
            <a:off x="2753032" y="1600626"/>
            <a:ext cx="2467896" cy="1703013"/>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B1891750-36C9-ABA9-C22B-B958F7EB8169}"/>
              </a:ext>
            </a:extLst>
          </p:cNvPr>
          <p:cNvPicPr>
            <a:picLocks noChangeAspect="1"/>
          </p:cNvPicPr>
          <p:nvPr/>
        </p:nvPicPr>
        <p:blipFill rotWithShape="1">
          <a:blip r:embed="rId3">
            <a:extLst>
              <a:ext uri="{28A0092B-C50C-407E-A947-70E740481C1C}">
                <a14:useLocalDpi xmlns:a14="http://schemas.microsoft.com/office/drawing/2010/main" val="0"/>
              </a:ext>
            </a:extLst>
          </a:blip>
          <a:srcRect b="69400"/>
          <a:stretch/>
        </p:blipFill>
        <p:spPr>
          <a:xfrm>
            <a:off x="420389" y="4231862"/>
            <a:ext cx="4761211" cy="52111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594AFBE8-DF93-8FAD-DB7C-584274644CA4}"/>
              </a:ext>
            </a:extLst>
          </p:cNvPr>
          <p:cNvPicPr>
            <a:picLocks noChangeAspect="1"/>
          </p:cNvPicPr>
          <p:nvPr/>
        </p:nvPicPr>
        <p:blipFill rotWithShape="1">
          <a:blip r:embed="rId3">
            <a:extLst>
              <a:ext uri="{28A0092B-C50C-407E-A947-70E740481C1C}">
                <a14:useLocalDpi xmlns:a14="http://schemas.microsoft.com/office/drawing/2010/main" val="0"/>
              </a:ext>
            </a:extLst>
          </a:blip>
          <a:srcRect r="51007"/>
          <a:stretch/>
        </p:blipFill>
        <p:spPr>
          <a:xfrm>
            <a:off x="420389" y="4231862"/>
            <a:ext cx="2332643" cy="1703012"/>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67C40E05-14A3-78C4-0908-428D2B8633D8}"/>
              </a:ext>
            </a:extLst>
          </p:cNvPr>
          <p:cNvPicPr>
            <a:picLocks noChangeAspect="1"/>
          </p:cNvPicPr>
          <p:nvPr/>
        </p:nvPicPr>
        <p:blipFill rotWithShape="1">
          <a:blip r:embed="rId3">
            <a:extLst>
              <a:ext uri="{28A0092B-C50C-407E-A947-70E740481C1C}">
                <a14:useLocalDpi xmlns:a14="http://schemas.microsoft.com/office/drawing/2010/main" val="0"/>
              </a:ext>
            </a:extLst>
          </a:blip>
          <a:srcRect l="48993"/>
          <a:stretch/>
        </p:blipFill>
        <p:spPr>
          <a:xfrm>
            <a:off x="2753032" y="4231862"/>
            <a:ext cx="2428568" cy="1703012"/>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9CB0F0AC-37C5-D654-2822-80FD70C1DE9D}"/>
              </a:ext>
            </a:extLst>
          </p:cNvPr>
          <p:cNvPicPr>
            <a:picLocks noChangeAspect="1"/>
          </p:cNvPicPr>
          <p:nvPr/>
        </p:nvPicPr>
        <p:blipFill rotWithShape="1">
          <a:blip r:embed="rId4">
            <a:extLst>
              <a:ext uri="{28A0092B-C50C-407E-A947-70E740481C1C}">
                <a14:useLocalDpi xmlns:a14="http://schemas.microsoft.com/office/drawing/2010/main" val="0"/>
              </a:ext>
            </a:extLst>
          </a:blip>
          <a:srcRect b="69804"/>
          <a:stretch/>
        </p:blipFill>
        <p:spPr>
          <a:xfrm>
            <a:off x="6673340" y="1600627"/>
            <a:ext cx="4761210" cy="514234"/>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645A52B3-871B-B8EE-26B1-D33FDF4042D7}"/>
              </a:ext>
            </a:extLst>
          </p:cNvPr>
          <p:cNvPicPr>
            <a:picLocks noChangeAspect="1"/>
          </p:cNvPicPr>
          <p:nvPr/>
        </p:nvPicPr>
        <p:blipFill rotWithShape="1">
          <a:blip r:embed="rId4">
            <a:extLst>
              <a:ext uri="{28A0092B-C50C-407E-A947-70E740481C1C}">
                <a14:useLocalDpi xmlns:a14="http://schemas.microsoft.com/office/drawing/2010/main" val="0"/>
              </a:ext>
            </a:extLst>
          </a:blip>
          <a:srcRect r="51007"/>
          <a:stretch/>
        </p:blipFill>
        <p:spPr>
          <a:xfrm>
            <a:off x="6673340" y="1600626"/>
            <a:ext cx="2332643" cy="1703013"/>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72D33D32-B3D3-03F4-E97D-6004905DEAB7}"/>
              </a:ext>
            </a:extLst>
          </p:cNvPr>
          <p:cNvPicPr>
            <a:picLocks noChangeAspect="1"/>
          </p:cNvPicPr>
          <p:nvPr/>
        </p:nvPicPr>
        <p:blipFill rotWithShape="1">
          <a:blip r:embed="rId4">
            <a:extLst>
              <a:ext uri="{28A0092B-C50C-407E-A947-70E740481C1C}">
                <a14:useLocalDpi xmlns:a14="http://schemas.microsoft.com/office/drawing/2010/main" val="0"/>
              </a:ext>
            </a:extLst>
          </a:blip>
          <a:srcRect l="48993"/>
          <a:stretch/>
        </p:blipFill>
        <p:spPr>
          <a:xfrm>
            <a:off x="9005982" y="1600626"/>
            <a:ext cx="2428567" cy="1703013"/>
          </a:xfrm>
          <a:prstGeom prst="rect">
            <a:avLst/>
          </a:prstGeom>
        </p:spPr>
      </p:pic>
      <p:pic>
        <p:nvPicPr>
          <p:cNvPr id="17" name="Picture 16" descr="Graphical user interface&#10;&#10;Description automatically generated with medium confidence">
            <a:extLst>
              <a:ext uri="{FF2B5EF4-FFF2-40B4-BE49-F238E27FC236}">
                <a16:creationId xmlns:a16="http://schemas.microsoft.com/office/drawing/2014/main" id="{07074734-F2DF-8DB6-014B-255B31E0DC41}"/>
              </a:ext>
            </a:extLst>
          </p:cNvPr>
          <p:cNvPicPr>
            <a:picLocks noChangeAspect="1"/>
          </p:cNvPicPr>
          <p:nvPr/>
        </p:nvPicPr>
        <p:blipFill rotWithShape="1">
          <a:blip r:embed="rId5">
            <a:extLst>
              <a:ext uri="{28A0092B-C50C-407E-A947-70E740481C1C}">
                <a14:useLocalDpi xmlns:a14="http://schemas.microsoft.com/office/drawing/2010/main" val="0"/>
              </a:ext>
            </a:extLst>
          </a:blip>
          <a:srcRect b="69400"/>
          <a:stretch/>
        </p:blipFill>
        <p:spPr>
          <a:xfrm>
            <a:off x="6673340" y="4231862"/>
            <a:ext cx="4761209" cy="521113"/>
          </a:xfrm>
          <a:prstGeom prst="rect">
            <a:avLst/>
          </a:prstGeom>
        </p:spPr>
      </p:pic>
      <p:pic>
        <p:nvPicPr>
          <p:cNvPr id="18" name="Picture 17" descr="Graphical user interface&#10;&#10;Description automatically generated with medium confidence">
            <a:extLst>
              <a:ext uri="{FF2B5EF4-FFF2-40B4-BE49-F238E27FC236}">
                <a16:creationId xmlns:a16="http://schemas.microsoft.com/office/drawing/2014/main" id="{A44A1F88-ECD0-3D58-E8A5-93026EF5AA8F}"/>
              </a:ext>
            </a:extLst>
          </p:cNvPr>
          <p:cNvPicPr>
            <a:picLocks noChangeAspect="1"/>
          </p:cNvPicPr>
          <p:nvPr/>
        </p:nvPicPr>
        <p:blipFill rotWithShape="1">
          <a:blip r:embed="rId5">
            <a:extLst>
              <a:ext uri="{28A0092B-C50C-407E-A947-70E740481C1C}">
                <a14:useLocalDpi xmlns:a14="http://schemas.microsoft.com/office/drawing/2010/main" val="0"/>
              </a:ext>
            </a:extLst>
          </a:blip>
          <a:srcRect r="51007"/>
          <a:stretch/>
        </p:blipFill>
        <p:spPr>
          <a:xfrm>
            <a:off x="6673341" y="4231861"/>
            <a:ext cx="2332642" cy="1703011"/>
          </a:xfrm>
          <a:prstGeom prst="rect">
            <a:avLst/>
          </a:prstGeom>
        </p:spPr>
      </p:pic>
      <p:pic>
        <p:nvPicPr>
          <p:cNvPr id="19" name="Picture 18" descr="Graphical user interface&#10;&#10;Description automatically generated with medium confidence">
            <a:extLst>
              <a:ext uri="{FF2B5EF4-FFF2-40B4-BE49-F238E27FC236}">
                <a16:creationId xmlns:a16="http://schemas.microsoft.com/office/drawing/2014/main" id="{A569152B-2987-FA1E-3564-7363766FAEA9}"/>
              </a:ext>
            </a:extLst>
          </p:cNvPr>
          <p:cNvPicPr>
            <a:picLocks noChangeAspect="1"/>
          </p:cNvPicPr>
          <p:nvPr/>
        </p:nvPicPr>
        <p:blipFill rotWithShape="1">
          <a:blip r:embed="rId5">
            <a:extLst>
              <a:ext uri="{28A0092B-C50C-407E-A947-70E740481C1C}">
                <a14:useLocalDpi xmlns:a14="http://schemas.microsoft.com/office/drawing/2010/main" val="0"/>
              </a:ext>
            </a:extLst>
          </a:blip>
          <a:srcRect l="48993"/>
          <a:stretch/>
        </p:blipFill>
        <p:spPr>
          <a:xfrm>
            <a:off x="9005982" y="4231861"/>
            <a:ext cx="2428567" cy="1703011"/>
          </a:xfrm>
          <a:prstGeom prst="rect">
            <a:avLst/>
          </a:prstGeom>
        </p:spPr>
      </p:pic>
      <p:sp>
        <p:nvSpPr>
          <p:cNvPr id="3" name="Slide Number Placeholder 2">
            <a:extLst>
              <a:ext uri="{FF2B5EF4-FFF2-40B4-BE49-F238E27FC236}">
                <a16:creationId xmlns:a16="http://schemas.microsoft.com/office/drawing/2014/main" id="{96CB172E-E515-4391-3DB6-3A7F87E9A01A}"/>
              </a:ext>
            </a:extLst>
          </p:cNvPr>
          <p:cNvSpPr>
            <a:spLocks noGrp="1"/>
          </p:cNvSpPr>
          <p:nvPr>
            <p:ph type="sldNum" idx="12"/>
          </p:nvPr>
        </p:nvSpPr>
        <p:spPr/>
        <p:txBody>
          <a:bodyPr/>
          <a:lstStyle/>
          <a:p>
            <a:fld id="{00000000-1234-1234-1234-123412341234}" type="slidenum">
              <a:rPr lang="en" smtClean="0"/>
              <a:pPr/>
              <a:t>5</a:t>
            </a:fld>
            <a:endParaRPr lang="en"/>
          </a:p>
        </p:txBody>
      </p:sp>
    </p:spTree>
    <p:extLst>
      <p:ext uri="{BB962C8B-B14F-4D97-AF65-F5344CB8AC3E}">
        <p14:creationId xmlns:p14="http://schemas.microsoft.com/office/powerpoint/2010/main" val="244234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0" y="1"/>
            <a:ext cx="12192000" cy="613204"/>
          </a:xfrm>
          <a:prstGeom prst="rect">
            <a:avLst/>
          </a:prstGeom>
        </p:spPr>
        <p:txBody>
          <a:bodyPr spcFirstLastPara="1" vert="horz" wrap="square" lIns="91433" tIns="45700" rIns="91433" bIns="45700" rtlCol="0" anchor="ctr" anchorCtr="0">
            <a:normAutofit/>
          </a:bodyPr>
          <a:lstStyle/>
          <a:p>
            <a:pPr>
              <a:buSzPct val="33333"/>
            </a:pPr>
            <a:r>
              <a:rPr lang="en" sz="2800" b="1">
                <a:latin typeface="Helvetica Neue"/>
              </a:rPr>
              <a:t>Speech language models lack important brain relevant semantics</a:t>
            </a:r>
            <a:endParaRPr sz="2800" b="1">
              <a:latin typeface="Helvetica Neue"/>
            </a:endParaRPr>
          </a:p>
        </p:txBody>
      </p:sp>
      <p:sp>
        <p:nvSpPr>
          <p:cNvPr id="429" name="Google Shape;429;p41"/>
          <p:cNvSpPr txBox="1">
            <a:spLocks noGrp="1"/>
          </p:cNvSpPr>
          <p:nvPr>
            <p:ph type="sldNum" idx="12"/>
          </p:nvPr>
        </p:nvSpPr>
        <p:spPr>
          <a:xfrm>
            <a:off x="8610600" y="6532575"/>
            <a:ext cx="3429200" cy="365200"/>
          </a:xfrm>
          <a:prstGeom prst="rect">
            <a:avLst/>
          </a:prstGeom>
        </p:spPr>
        <p:txBody>
          <a:bodyPr spcFirstLastPara="1" vert="horz" wrap="square" lIns="91433" tIns="45700" rIns="91433" bIns="45700" rtlCol="0" anchor="t" anchorCtr="0">
            <a:noAutofit/>
          </a:bodyPr>
          <a:lstStyle/>
          <a:p>
            <a:pPr>
              <a:buClr>
                <a:srgbClr val="000000"/>
              </a:buClr>
            </a:pPr>
            <a:fld id="{00000000-1234-1234-1234-123412341234}" type="slidenum">
              <a:rPr lang="en"/>
              <a:pPr>
                <a:buClr>
                  <a:srgbClr val="000000"/>
                </a:buClr>
              </a:pPr>
              <a:t>50</a:t>
            </a:fld>
            <a:endParaRPr/>
          </a:p>
        </p:txBody>
      </p:sp>
      <p:sp>
        <p:nvSpPr>
          <p:cNvPr id="430" name="Google Shape;430;p41"/>
          <p:cNvSpPr txBox="1">
            <a:spLocks noGrp="1"/>
          </p:cNvSpPr>
          <p:nvPr>
            <p:ph type="body" idx="4294967295"/>
          </p:nvPr>
        </p:nvSpPr>
        <p:spPr>
          <a:xfrm>
            <a:off x="152200" y="6354975"/>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US" u="sng">
                <a:solidFill>
                  <a:schemeClr val="hlink"/>
                </a:solidFill>
                <a:latin typeface="Arial"/>
                <a:ea typeface="Arial"/>
                <a:cs typeface="Arial"/>
                <a:sym typeface="Arial"/>
                <a:hlinkClick r:id="rId3"/>
              </a:rPr>
              <a:t>Subba Reddy Oota, Emin Çelik, Fatma Deniz, Mariya Toneva. "Speech language models lack important brain-relevant semantics."  ACL 2024.</a:t>
            </a:r>
            <a:endParaRPr/>
          </a:p>
        </p:txBody>
      </p:sp>
      <p:sp>
        <p:nvSpPr>
          <p:cNvPr id="2" name="Google Shape;433;p41">
            <a:extLst>
              <a:ext uri="{FF2B5EF4-FFF2-40B4-BE49-F238E27FC236}">
                <a16:creationId xmlns:a16="http://schemas.microsoft.com/office/drawing/2014/main" id="{B7CC2E12-CFE6-0B1B-1273-CAB0BB20F864}"/>
              </a:ext>
            </a:extLst>
          </p:cNvPr>
          <p:cNvSpPr txBox="1"/>
          <p:nvPr/>
        </p:nvSpPr>
        <p:spPr>
          <a:xfrm>
            <a:off x="74076" y="560314"/>
            <a:ext cx="6900656" cy="2683771"/>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Stimuli: Narrative Stories</a:t>
            </a:r>
          </a:p>
          <a:p>
            <a:pPr>
              <a:lnSpc>
                <a:spcPct val="90000"/>
              </a:lnSpc>
              <a:buClr>
                <a:schemeClr val="dk1"/>
              </a:buClr>
              <a:buSzPts val="1700"/>
            </a:pPr>
            <a:endParaRPr lang="en" sz="1600">
              <a:solidFill>
                <a:schemeClr val="dk1"/>
              </a:solidFill>
              <a:latin typeface="Calibri"/>
              <a:ea typeface="Calibri"/>
              <a:cs typeface="Calibri"/>
              <a:sym typeface="Calibri"/>
            </a:endParaRPr>
          </a:p>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Stimulus representation: pretrained NLP model and speech models</a:t>
            </a:r>
          </a:p>
          <a:p>
            <a:pPr>
              <a:lnSpc>
                <a:spcPct val="90000"/>
              </a:lnSpc>
              <a:buClr>
                <a:schemeClr val="dk1"/>
              </a:buClr>
              <a:buSzPts val="1700"/>
            </a:pPr>
            <a:endParaRPr lang="en" sz="1600">
              <a:solidFill>
                <a:schemeClr val="dk1"/>
              </a:solidFill>
              <a:latin typeface="Calibri"/>
              <a:ea typeface="Calibri"/>
              <a:cs typeface="Calibri"/>
              <a:sym typeface="Calibri"/>
            </a:endParaRPr>
          </a:p>
          <a:p>
            <a:pPr marL="237061" indent="-262460">
              <a:lnSpc>
                <a:spcPct val="90000"/>
              </a:lnSpc>
              <a:buClr>
                <a:schemeClr val="dk1"/>
              </a:buClr>
              <a:buSzPts val="1700"/>
              <a:buChar char="•"/>
            </a:pPr>
            <a:r>
              <a:rPr lang="en" sz="1600">
                <a:solidFill>
                  <a:schemeClr val="dk1"/>
                </a:solidFill>
                <a:latin typeface="Calibri"/>
                <a:ea typeface="Calibri"/>
                <a:cs typeface="Calibri"/>
                <a:sym typeface="Calibri"/>
              </a:rPr>
              <a:t>Brain recording &amp; modality: fMRI, Reading, Listening</a:t>
            </a:r>
          </a:p>
          <a:p>
            <a:pPr>
              <a:lnSpc>
                <a:spcPct val="90000"/>
              </a:lnSpc>
              <a:buClr>
                <a:schemeClr val="dk1"/>
              </a:buClr>
              <a:buSzPts val="1700"/>
            </a:pPr>
            <a:endParaRPr lang="en" sz="1600">
              <a:solidFill>
                <a:schemeClr val="dk1"/>
              </a:solidFill>
              <a:latin typeface="Calibri"/>
              <a:ea typeface="Calibri"/>
              <a:cs typeface="Calibri"/>
              <a:sym typeface="Calibri"/>
            </a:endParaRPr>
          </a:p>
          <a:p>
            <a:pPr marL="237061" indent="-262460">
              <a:lnSpc>
                <a:spcPct val="90000"/>
              </a:lnSpc>
              <a:buClr>
                <a:schemeClr val="dk1"/>
              </a:buClr>
              <a:buSzPts val="1700"/>
              <a:buChar char="•"/>
            </a:pPr>
            <a:r>
              <a:rPr lang="en" sz="1600" b="1">
                <a:solidFill>
                  <a:schemeClr val="dk1"/>
                </a:solidFill>
                <a:latin typeface="Calibri"/>
                <a:cs typeface="Calibri"/>
                <a:sym typeface="Calibri"/>
              </a:rPr>
              <a:t>Questions:</a:t>
            </a:r>
            <a:r>
              <a:rPr lang="en" sz="1600">
                <a:solidFill>
                  <a:schemeClr val="dk1"/>
                </a:solidFill>
                <a:latin typeface="Calibri"/>
                <a:cs typeface="Calibri"/>
                <a:sym typeface="Calibri"/>
              </a:rPr>
              <a:t> </a:t>
            </a:r>
            <a:r>
              <a:rPr lang="en-US" sz="1600">
                <a:solidFill>
                  <a:schemeClr val="dk1"/>
                </a:solidFill>
                <a:latin typeface="Calibri"/>
                <a:cs typeface="Calibri"/>
                <a:sym typeface="Calibri"/>
              </a:rPr>
              <a:t>Why do text-based language models predict early auditory cortices to an impressive degree?</a:t>
            </a:r>
            <a:endParaRPr lang="en-US" sz="1600"/>
          </a:p>
          <a:p>
            <a:pPr marL="237061" indent="-262460">
              <a:lnSpc>
                <a:spcPct val="90000"/>
              </a:lnSpc>
              <a:buClr>
                <a:schemeClr val="dk1"/>
              </a:buClr>
              <a:buSzPts val="1700"/>
              <a:buChar char="•"/>
            </a:pPr>
            <a:r>
              <a:rPr lang="en-US" sz="1600"/>
              <a:t>What types of information do language models truly predict in the Brain?</a:t>
            </a:r>
          </a:p>
          <a:p>
            <a:pPr marL="237061" indent="-262460">
              <a:lnSpc>
                <a:spcPct val="90000"/>
              </a:lnSpc>
              <a:buClr>
                <a:schemeClr val="dk1"/>
              </a:buClr>
              <a:buSzPts val="1700"/>
              <a:buChar char="•"/>
            </a:pPr>
            <a:r>
              <a:rPr lang="en-US" sz="1600"/>
              <a:t>How does the type of model (text vs. speech) affect the resulting alignment?</a:t>
            </a:r>
          </a:p>
        </p:txBody>
      </p:sp>
      <p:pic>
        <p:nvPicPr>
          <p:cNvPr id="5" name="Picture 4" descr="A graph of different colored bars&#10;&#10;Description automatically generated with medium confidence">
            <a:extLst>
              <a:ext uri="{FF2B5EF4-FFF2-40B4-BE49-F238E27FC236}">
                <a16:creationId xmlns:a16="http://schemas.microsoft.com/office/drawing/2014/main" id="{335483A4-08C4-9137-7F27-D515302808FF}"/>
              </a:ext>
            </a:extLst>
          </p:cNvPr>
          <p:cNvPicPr>
            <a:picLocks noChangeAspect="1"/>
          </p:cNvPicPr>
          <p:nvPr/>
        </p:nvPicPr>
        <p:blipFill rotWithShape="1">
          <a:blip r:embed="rId4">
            <a:extLst>
              <a:ext uri="{28A0092B-C50C-407E-A947-70E740481C1C}">
                <a14:useLocalDpi xmlns:a14="http://schemas.microsoft.com/office/drawing/2010/main" val="0"/>
              </a:ext>
            </a:extLst>
          </a:blip>
          <a:srcRect r="51407"/>
          <a:stretch/>
        </p:blipFill>
        <p:spPr>
          <a:xfrm>
            <a:off x="152200" y="3404601"/>
            <a:ext cx="3982055" cy="2861574"/>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C3363094-2D40-4EC8-6462-EF03290CA560}"/>
              </a:ext>
            </a:extLst>
          </p:cNvPr>
          <p:cNvPicPr>
            <a:picLocks noChangeAspect="1"/>
          </p:cNvPicPr>
          <p:nvPr/>
        </p:nvPicPr>
        <p:blipFill rotWithShape="1">
          <a:blip r:embed="rId4">
            <a:extLst>
              <a:ext uri="{28A0092B-C50C-407E-A947-70E740481C1C}">
                <a14:useLocalDpi xmlns:a14="http://schemas.microsoft.com/office/drawing/2010/main" val="0"/>
              </a:ext>
            </a:extLst>
          </a:blip>
          <a:srcRect l="48594"/>
          <a:stretch/>
        </p:blipFill>
        <p:spPr>
          <a:xfrm>
            <a:off x="4134255" y="3373263"/>
            <a:ext cx="3982056" cy="2941297"/>
          </a:xfrm>
          <a:prstGeom prst="rect">
            <a:avLst/>
          </a:prstGeom>
        </p:spPr>
      </p:pic>
      <p:sp>
        <p:nvSpPr>
          <p:cNvPr id="7" name="Google Shape;432;p41">
            <a:extLst>
              <a:ext uri="{FF2B5EF4-FFF2-40B4-BE49-F238E27FC236}">
                <a16:creationId xmlns:a16="http://schemas.microsoft.com/office/drawing/2014/main" id="{97ACFA0C-74EB-9A82-9EF5-18F2A6ED0866}"/>
              </a:ext>
            </a:extLst>
          </p:cNvPr>
          <p:cNvSpPr txBox="1"/>
          <p:nvPr/>
        </p:nvSpPr>
        <p:spPr>
          <a:xfrm>
            <a:off x="8235403" y="3672091"/>
            <a:ext cx="3862963" cy="2185173"/>
          </a:xfrm>
          <a:prstGeom prst="rect">
            <a:avLst/>
          </a:prstGeom>
          <a:solidFill>
            <a:srgbClr val="FFF2CC"/>
          </a:solidFill>
          <a:ln>
            <a:noFill/>
          </a:ln>
        </p:spPr>
        <p:txBody>
          <a:bodyPr spcFirstLastPara="1" wrap="square" lIns="121900" tIns="121900" rIns="121900" bIns="121900" anchor="t" anchorCtr="0">
            <a:spAutoFit/>
          </a:bodyPr>
          <a:lstStyle/>
          <a:p>
            <a:pPr marL="285750" indent="-285750">
              <a:buFont typeface="Arial" panose="020B0604020202020204" pitchFamily="34" charset="0"/>
              <a:buChar char="•"/>
            </a:pPr>
            <a:r>
              <a:rPr lang="en-US" sz="1400" b="1">
                <a:solidFill>
                  <a:srgbClr val="00B050"/>
                </a:solidFill>
              </a:rPr>
              <a:t>Speech models </a:t>
            </a:r>
            <a:r>
              <a:rPr lang="en-US" sz="1400" b="1"/>
              <a:t>(🔊) useful for modeling early listening: investigate </a:t>
            </a:r>
            <a:r>
              <a:rPr lang="en-US" sz="1400" b="1">
                <a:solidFill>
                  <a:srgbClr val="00B050"/>
                </a:solidFill>
              </a:rPr>
              <a:t>speech models </a:t>
            </a:r>
            <a:r>
              <a:rPr lang="en-US" sz="1400" b="1"/>
              <a:t>to learn more about AC</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b="1">
                <a:solidFill>
                  <a:schemeClr val="accent2"/>
                </a:solidFill>
              </a:rPr>
              <a:t>Text models </a:t>
            </a:r>
            <a:r>
              <a:rPr lang="en-US" sz="1400" b="1"/>
              <a:t>(📖) useful for modeling </a:t>
            </a:r>
            <a:r>
              <a:rPr lang="en-US" sz="1400" b="1">
                <a:solidFill>
                  <a:srgbClr val="FFC000"/>
                </a:solidFill>
              </a:rPr>
              <a:t>late language</a:t>
            </a:r>
            <a:r>
              <a:rPr lang="en-US" sz="1400" b="1"/>
              <a:t> in both listening and reading</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But, </a:t>
            </a:r>
            <a:r>
              <a:rPr lang="en-US" sz="1400" b="1"/>
              <a:t>more work to do </a:t>
            </a:r>
            <a:r>
              <a:rPr lang="en-US" sz="1400"/>
              <a:t>for a complete end-to-end model of reading and listening in 🧠</a:t>
            </a:r>
          </a:p>
        </p:txBody>
      </p:sp>
      <p:pic>
        <p:nvPicPr>
          <p:cNvPr id="8" name="Picture 7" descr="A close-up of a pair of brain cells&#10;&#10;Description automatically generated">
            <a:extLst>
              <a:ext uri="{FF2B5EF4-FFF2-40B4-BE49-F238E27FC236}">
                <a16:creationId xmlns:a16="http://schemas.microsoft.com/office/drawing/2014/main" id="{38DE54EE-522E-809A-37AE-DF7EDDC00E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4518" y="702005"/>
            <a:ext cx="4233847" cy="2604886"/>
          </a:xfrm>
          <a:prstGeom prst="rect">
            <a:avLst/>
          </a:prstGeom>
        </p:spPr>
      </p:pic>
    </p:spTree>
    <p:extLst>
      <p:ext uri="{BB962C8B-B14F-4D97-AF65-F5344CB8AC3E}">
        <p14:creationId xmlns:p14="http://schemas.microsoft.com/office/powerpoint/2010/main" val="39010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
          <p:cNvSpPr/>
          <p:nvPr/>
        </p:nvSpPr>
        <p:spPr>
          <a:xfrm>
            <a:off x="828122" y="335432"/>
            <a:ext cx="9875573" cy="72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a:solidFill>
                  <a:schemeClr val="dk1"/>
                </a:solidFill>
                <a:latin typeface="Helvetica Neue"/>
                <a:ea typeface="Helvetica Neue"/>
                <a:cs typeface="Helvetica Neue"/>
                <a:sym typeface="Helvetica Neue"/>
              </a:rPr>
              <a:t>What types of information lead to high brain alignment?</a:t>
            </a:r>
            <a:endParaRPr/>
          </a:p>
        </p:txBody>
      </p:sp>
      <p:sp>
        <p:nvSpPr>
          <p:cNvPr id="224" name="Google Shape;224;p6"/>
          <p:cNvSpPr txBox="1">
            <a:spLocks noGrp="1"/>
          </p:cNvSpPr>
          <p:nvPr>
            <p:ph type="sldNum" idx="12"/>
          </p:nvPr>
        </p:nvSpPr>
        <p:spPr>
          <a:xfrm>
            <a:off x="11311128" y="6492874"/>
            <a:ext cx="880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SG"/>
              <a:t>51</a:t>
            </a:fld>
            <a:endParaRPr/>
          </a:p>
        </p:txBody>
      </p:sp>
      <p:pic>
        <p:nvPicPr>
          <p:cNvPr id="4" name="Picture 3" descr="A diagram of a computer language model&#10;&#10;Description automatically generated">
            <a:extLst>
              <a:ext uri="{FF2B5EF4-FFF2-40B4-BE49-F238E27FC236}">
                <a16:creationId xmlns:a16="http://schemas.microsoft.com/office/drawing/2014/main" id="{F0051F16-28BC-0291-CFFF-D010F78C74A7}"/>
              </a:ext>
            </a:extLst>
          </p:cNvPr>
          <p:cNvPicPr>
            <a:picLocks noChangeAspect="1"/>
          </p:cNvPicPr>
          <p:nvPr/>
        </p:nvPicPr>
        <p:blipFill rotWithShape="1">
          <a:blip r:embed="rId3">
            <a:extLst>
              <a:ext uri="{28A0092B-C50C-407E-A947-70E740481C1C}">
                <a14:useLocalDpi xmlns:a14="http://schemas.microsoft.com/office/drawing/2010/main" val="0"/>
              </a:ext>
            </a:extLst>
          </a:blip>
          <a:srcRect t="34556" r="13918"/>
          <a:stretch/>
        </p:blipFill>
        <p:spPr>
          <a:xfrm>
            <a:off x="1030448" y="3271350"/>
            <a:ext cx="7945386" cy="2982309"/>
          </a:xfrm>
          <a:prstGeom prst="rect">
            <a:avLst/>
          </a:prstGeom>
        </p:spPr>
      </p:pic>
      <p:sp>
        <p:nvSpPr>
          <p:cNvPr id="225" name="Google Shape;225;p6"/>
          <p:cNvSpPr txBox="1"/>
          <p:nvPr/>
        </p:nvSpPr>
        <p:spPr>
          <a:xfrm>
            <a:off x="5545191" y="1294464"/>
            <a:ext cx="4471168"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rgbClr val="0070C0"/>
                </a:solidFill>
                <a:latin typeface="Calibri"/>
                <a:ea typeface="Calibri"/>
                <a:cs typeface="Calibri"/>
                <a:sym typeface="Calibri"/>
              </a:rPr>
              <a:t>Investigate via a perturbation approach</a:t>
            </a:r>
            <a:endParaRPr>
              <a:solidFill>
                <a:srgbClr val="0070C0"/>
              </a:solidFill>
            </a:endParaRPr>
          </a:p>
        </p:txBody>
      </p:sp>
      <p:sp>
        <p:nvSpPr>
          <p:cNvPr id="2" name="Rectangle 1">
            <a:extLst>
              <a:ext uri="{FF2B5EF4-FFF2-40B4-BE49-F238E27FC236}">
                <a16:creationId xmlns:a16="http://schemas.microsoft.com/office/drawing/2014/main" id="{C8CBB516-FB7D-9D08-600E-2553E847CC40}"/>
              </a:ext>
            </a:extLst>
          </p:cNvPr>
          <p:cNvSpPr/>
          <p:nvPr/>
        </p:nvSpPr>
        <p:spPr>
          <a:xfrm>
            <a:off x="2427890" y="3111067"/>
            <a:ext cx="441434" cy="11876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50EDC0C-DD94-7B35-13A3-AD6B09D23DAD}"/>
              </a:ext>
            </a:extLst>
          </p:cNvPr>
          <p:cNvSpPr/>
          <p:nvPr/>
        </p:nvSpPr>
        <p:spPr>
          <a:xfrm>
            <a:off x="5099839" y="3101402"/>
            <a:ext cx="4023140" cy="11876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856B220-3467-B7FF-2CCA-E575562B8172}"/>
              </a:ext>
            </a:extLst>
          </p:cNvPr>
          <p:cNvSpPr/>
          <p:nvPr/>
        </p:nvSpPr>
        <p:spPr>
          <a:xfrm>
            <a:off x="5572803" y="4299581"/>
            <a:ext cx="441434" cy="11876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638F95-AE0B-70A4-D321-F5CED76C623A}"/>
              </a:ext>
            </a:extLst>
          </p:cNvPr>
          <p:cNvSpPr/>
          <p:nvPr/>
        </p:nvSpPr>
        <p:spPr>
          <a:xfrm>
            <a:off x="5545191" y="5535672"/>
            <a:ext cx="441434" cy="3291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computer language model&#10;&#10;Description automatically generated">
            <a:extLst>
              <a:ext uri="{FF2B5EF4-FFF2-40B4-BE49-F238E27FC236}">
                <a16:creationId xmlns:a16="http://schemas.microsoft.com/office/drawing/2014/main" id="{DD24E090-35DC-67FE-5D87-4687C148775F}"/>
              </a:ext>
            </a:extLst>
          </p:cNvPr>
          <p:cNvPicPr>
            <a:picLocks noChangeAspect="1"/>
          </p:cNvPicPr>
          <p:nvPr/>
        </p:nvPicPr>
        <p:blipFill rotWithShape="1">
          <a:blip r:embed="rId3">
            <a:extLst>
              <a:ext uri="{28A0092B-C50C-407E-A947-70E740481C1C}">
                <a14:useLocalDpi xmlns:a14="http://schemas.microsoft.com/office/drawing/2010/main" val="0"/>
              </a:ext>
            </a:extLst>
          </a:blip>
          <a:srcRect r="28152" b="42899"/>
          <a:stretch/>
        </p:blipFill>
        <p:spPr>
          <a:xfrm>
            <a:off x="1030448" y="1696645"/>
            <a:ext cx="6631593" cy="2602092"/>
          </a:xfrm>
          <a:prstGeom prst="rect">
            <a:avLst/>
          </a:prstGeom>
        </p:spPr>
      </p:pic>
      <p:sp>
        <p:nvSpPr>
          <p:cNvPr id="8" name="Rectangle 7">
            <a:extLst>
              <a:ext uri="{FF2B5EF4-FFF2-40B4-BE49-F238E27FC236}">
                <a16:creationId xmlns:a16="http://schemas.microsoft.com/office/drawing/2014/main" id="{457C3B75-C103-8561-6D50-6A2BAE6259A8}"/>
              </a:ext>
            </a:extLst>
          </p:cNvPr>
          <p:cNvSpPr/>
          <p:nvPr/>
        </p:nvSpPr>
        <p:spPr>
          <a:xfrm>
            <a:off x="5099839" y="2824380"/>
            <a:ext cx="2782920" cy="14743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computer language model&#10;&#10;Description automatically generated">
            <a:extLst>
              <a:ext uri="{FF2B5EF4-FFF2-40B4-BE49-F238E27FC236}">
                <a16:creationId xmlns:a16="http://schemas.microsoft.com/office/drawing/2014/main" id="{97D055D7-9A06-E2AA-6C00-AE3BAB61FE3B}"/>
              </a:ext>
            </a:extLst>
          </p:cNvPr>
          <p:cNvPicPr>
            <a:picLocks noChangeAspect="1"/>
          </p:cNvPicPr>
          <p:nvPr/>
        </p:nvPicPr>
        <p:blipFill rotWithShape="1">
          <a:blip r:embed="rId3">
            <a:extLst>
              <a:ext uri="{28A0092B-C50C-407E-A947-70E740481C1C}">
                <a14:useLocalDpi xmlns:a14="http://schemas.microsoft.com/office/drawing/2010/main" val="0"/>
              </a:ext>
            </a:extLst>
          </a:blip>
          <a:srcRect r="13918"/>
          <a:stretch/>
        </p:blipFill>
        <p:spPr>
          <a:xfrm>
            <a:off x="1030448" y="1696644"/>
            <a:ext cx="7945386" cy="4557015"/>
          </a:xfrm>
          <a:prstGeom prst="rect">
            <a:avLst/>
          </a:prstGeom>
        </p:spPr>
      </p:pic>
      <p:pic>
        <p:nvPicPr>
          <p:cNvPr id="11" name="Picture 10" descr="A diagram of a computer language model&#10;&#10;Description automatically generated">
            <a:extLst>
              <a:ext uri="{FF2B5EF4-FFF2-40B4-BE49-F238E27FC236}">
                <a16:creationId xmlns:a16="http://schemas.microsoft.com/office/drawing/2014/main" id="{4AE2E4C9-2A77-8CC3-C17F-CA4FEBCB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448" y="1696644"/>
            <a:ext cx="9229962" cy="4557015"/>
          </a:xfrm>
          <a:prstGeom prst="rect">
            <a:avLst/>
          </a:prstGeom>
        </p:spPr>
      </p:pic>
      <p:sp>
        <p:nvSpPr>
          <p:cNvPr id="10" name="Footer Placeholder 4">
            <a:extLst>
              <a:ext uri="{FF2B5EF4-FFF2-40B4-BE49-F238E27FC236}">
                <a16:creationId xmlns:a16="http://schemas.microsoft.com/office/drawing/2014/main" id="{F5E3BF72-D10C-5C37-1AF2-A39E79A3A90E}"/>
              </a:ext>
            </a:extLst>
          </p:cNvPr>
          <p:cNvSpPr>
            <a:spLocks noGrp="1"/>
          </p:cNvSpPr>
          <p:nvPr>
            <p:ph type="ftr" sz="quarter" idx="11"/>
          </p:nvPr>
        </p:nvSpPr>
        <p:spPr>
          <a:xfrm>
            <a:off x="4095750" y="6532575"/>
            <a:ext cx="4591049" cy="365125"/>
          </a:xfrm>
        </p:spPr>
        <p:txBody>
          <a:bodyPr/>
          <a:lstStyle/>
          <a:p>
            <a:r>
              <a:rPr lang="en-IN" sz="1400">
                <a:solidFill>
                  <a:srgbClr val="00B050"/>
                </a:solidFill>
              </a:rPr>
              <a:t>ICETCI 2024: DL for Brain Encoding and Decoding</a:t>
            </a:r>
            <a:endParaRPr lang="en-US" sz="1400" dirty="0">
              <a:solidFill>
                <a:srgbClr val="00B050"/>
              </a:solidFill>
            </a:endParaRPr>
          </a:p>
        </p:txBody>
      </p:sp>
    </p:spTree>
    <p:extLst>
      <p:ext uri="{BB962C8B-B14F-4D97-AF65-F5344CB8AC3E}">
        <p14:creationId xmlns:p14="http://schemas.microsoft.com/office/powerpoint/2010/main" val="216584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normAutofit/>
          </a:bodyPr>
          <a:lstStyle/>
          <a:p>
            <a:r>
              <a:rPr lang="en-US" sz="2800" b="1">
                <a:latin typeface="Helvetica Neue" panose="020B0604020202020204"/>
              </a:rPr>
              <a:t>Agenda</a:t>
            </a:r>
            <a:endParaRPr lang="en-US" sz="2800" b="1" dirty="0">
              <a:latin typeface="Helvetica Neue" panose="020B0604020202020204"/>
            </a:endParaRP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a:xfrm>
            <a:off x="150019" y="875489"/>
            <a:ext cx="11891962" cy="5657086"/>
          </a:xfrm>
        </p:spPr>
        <p:txBody>
          <a:bodyPr>
            <a:normAutofit fontScale="77500" lnSpcReduction="20000"/>
          </a:bodyPr>
          <a:lstStyle/>
          <a:p>
            <a:r>
              <a:rPr lang="en-IN"/>
              <a:t>Neuro-AI alignment: Introduction [1 hour 15 min]</a:t>
            </a:r>
          </a:p>
          <a:p>
            <a:pPr lvl="1"/>
            <a:r>
              <a:rPr lang="en-IN"/>
              <a:t>Introduction </a:t>
            </a:r>
            <a:r>
              <a:rPr lang="en-IN" dirty="0"/>
              <a:t>to Brain encoding and decoding [30 </a:t>
            </a:r>
            <a:r>
              <a:rPr lang="en-IN"/>
              <a:t>min]</a:t>
            </a:r>
          </a:p>
          <a:p>
            <a:pPr lvl="1"/>
            <a:r>
              <a:rPr lang="en-IN"/>
              <a:t>Types of Brain Recordings [15 min]</a:t>
            </a:r>
            <a:endParaRPr lang="en-IN" dirty="0"/>
          </a:p>
          <a:p>
            <a:pPr lvl="1"/>
            <a:r>
              <a:rPr lang="en-IN"/>
              <a:t>Types of Stimulus Representations [30 min]</a:t>
            </a:r>
            <a:endParaRPr lang="en-US" dirty="0"/>
          </a:p>
          <a:p>
            <a:r>
              <a:rPr lang="en-IN" dirty="0"/>
              <a:t>Coffee </a:t>
            </a:r>
            <a:r>
              <a:rPr lang="en-IN"/>
              <a:t>break [30 </a:t>
            </a:r>
            <a:r>
              <a:rPr lang="en-IN" dirty="0"/>
              <a:t>min]</a:t>
            </a:r>
          </a:p>
          <a:p>
            <a:r>
              <a:rPr lang="en-IN"/>
              <a:t>Recent Trends in LLMs </a:t>
            </a:r>
            <a:r>
              <a:rPr lang="en-IN" dirty="0"/>
              <a:t>[1 </a:t>
            </a:r>
            <a:r>
              <a:rPr lang="en-IN"/>
              <a:t>hour 15 min]</a:t>
            </a:r>
          </a:p>
          <a:p>
            <a:pPr lvl="1"/>
            <a:r>
              <a:rPr lang="en-IN"/>
              <a:t>Small language models [15 min]</a:t>
            </a:r>
          </a:p>
          <a:p>
            <a:pPr lvl="1"/>
            <a:r>
              <a:rPr lang="en"/>
              <a:t>Emerging abilities of language models [30 min]</a:t>
            </a:r>
            <a:endParaRPr lang="en-IN"/>
          </a:p>
          <a:p>
            <a:pPr lvl="1"/>
            <a:r>
              <a:rPr lang="en"/>
              <a:t>Text-to-Text Transfer Transformer, </a:t>
            </a:r>
            <a:r>
              <a:rPr lang="en-US"/>
              <a:t>Prompting, Instruction-tuning [30 min]</a:t>
            </a:r>
            <a:endParaRPr lang="en-IN" dirty="0"/>
          </a:p>
          <a:p>
            <a:r>
              <a:rPr lang="en-IN" dirty="0"/>
              <a:t>Lunch break [1 hour 30 min]</a:t>
            </a:r>
          </a:p>
          <a:p>
            <a:r>
              <a:rPr lang="en-IN">
                <a:solidFill>
                  <a:srgbClr val="FF0000"/>
                </a:solidFill>
              </a:rPr>
              <a:t>Language and Brain: Deep </a:t>
            </a:r>
            <a:r>
              <a:rPr lang="en-IN" dirty="0">
                <a:solidFill>
                  <a:srgbClr val="FF0000"/>
                </a:solidFill>
              </a:rPr>
              <a:t>Learning for </a:t>
            </a:r>
            <a:r>
              <a:rPr lang="en-IN">
                <a:solidFill>
                  <a:srgbClr val="FF0000"/>
                </a:solidFill>
              </a:rPr>
              <a:t>Brain Encoding and Decoding </a:t>
            </a:r>
            <a:r>
              <a:rPr lang="en-IN" dirty="0">
                <a:solidFill>
                  <a:srgbClr val="FF0000"/>
                </a:solidFill>
              </a:rPr>
              <a:t>[1 </a:t>
            </a:r>
            <a:r>
              <a:rPr lang="en-IN">
                <a:solidFill>
                  <a:srgbClr val="FF0000"/>
                </a:solidFill>
              </a:rPr>
              <a:t>hour 15 min]</a:t>
            </a:r>
          </a:p>
          <a:p>
            <a:pPr lvl="1"/>
            <a:r>
              <a:rPr lang="en-IN">
                <a:solidFill>
                  <a:srgbClr val="FF0000"/>
                </a:solidFill>
              </a:rPr>
              <a:t>Linguistic Brain Encoding [60 min]</a:t>
            </a:r>
          </a:p>
          <a:p>
            <a:pPr lvl="2"/>
            <a:r>
              <a:rPr lang="en-IN"/>
              <a:t>Encoding pipeline</a:t>
            </a:r>
          </a:p>
          <a:p>
            <a:pPr lvl="2"/>
            <a:r>
              <a:rPr lang="en-IN"/>
              <a:t>Pretrained language models and brain alignment</a:t>
            </a:r>
          </a:p>
          <a:p>
            <a:pPr lvl="2"/>
            <a:r>
              <a:rPr lang="en-IN"/>
              <a:t>Challenges in using DL for cognitive science</a:t>
            </a:r>
          </a:p>
          <a:p>
            <a:pPr lvl="2"/>
            <a:r>
              <a:rPr lang="en-IN"/>
              <a:t>What are the reasons for better brain alignment?</a:t>
            </a:r>
          </a:p>
          <a:p>
            <a:pPr lvl="1"/>
            <a:r>
              <a:rPr lang="en-IN">
                <a:solidFill>
                  <a:srgbClr val="FF0000"/>
                </a:solidFill>
              </a:rPr>
              <a:t>Linguistic Brain Decoding [15 min]</a:t>
            </a:r>
            <a:endParaRPr lang="en-IN" dirty="0">
              <a:solidFill>
                <a:srgbClr val="FF0000"/>
              </a:solidFill>
            </a:endParaRPr>
          </a:p>
          <a:p>
            <a:r>
              <a:rPr lang="en-IN" dirty="0"/>
              <a:t>Coffee break [30 min]</a:t>
            </a:r>
          </a:p>
          <a:p>
            <a:r>
              <a:rPr lang="en-IN"/>
              <a:t>Hands-on-session </a:t>
            </a:r>
            <a:r>
              <a:rPr lang="en-IN" dirty="0"/>
              <a:t>[1 hour 15 </a:t>
            </a:r>
            <a:r>
              <a:rPr lang="en-IN"/>
              <a:t>min]</a:t>
            </a:r>
            <a:endParaRPr lang="en-US" dirty="0"/>
          </a:p>
        </p:txBody>
      </p:sp>
      <p:sp>
        <p:nvSpPr>
          <p:cNvPr id="5" name="Footer Placeholder 4">
            <a:extLst>
              <a:ext uri="{FF2B5EF4-FFF2-40B4-BE49-F238E27FC236}">
                <a16:creationId xmlns:a16="http://schemas.microsoft.com/office/drawing/2014/main" id="{A62394C1-CEF8-4E7D-A0C6-59D06A3C4642}"/>
              </a:ext>
            </a:extLst>
          </p:cNvPr>
          <p:cNvSpPr>
            <a:spLocks noGrp="1"/>
          </p:cNvSpPr>
          <p:nvPr>
            <p:ph type="ftr" sz="quarter" idx="11"/>
          </p:nvPr>
        </p:nvSpPr>
        <p:spPr>
          <a:xfrm>
            <a:off x="4095750" y="6532575"/>
            <a:ext cx="4591049" cy="365125"/>
          </a:xfrm>
        </p:spPr>
        <p:txBody>
          <a:bodyPr/>
          <a:lstStyle/>
          <a:p>
            <a:r>
              <a:rPr lang="en-IN"/>
              <a:t>ICETCI 2024: DL for Brain Encoding and Decoding</a:t>
            </a:r>
            <a:endParaRPr lang="en-US" dirty="0"/>
          </a:p>
        </p:txBody>
      </p:sp>
      <p:sp>
        <p:nvSpPr>
          <p:cNvPr id="6" name="Slide Number Placeholder 5">
            <a:extLst>
              <a:ext uri="{FF2B5EF4-FFF2-40B4-BE49-F238E27FC236}">
                <a16:creationId xmlns:a16="http://schemas.microsoft.com/office/drawing/2014/main" id="{48AF2EA2-1C6D-41B1-B68A-CD2C7CDD6D49}"/>
              </a:ext>
            </a:extLst>
          </p:cNvPr>
          <p:cNvSpPr>
            <a:spLocks noGrp="1"/>
          </p:cNvSpPr>
          <p:nvPr>
            <p:ph type="sldNum" sz="quarter" idx="12"/>
          </p:nvPr>
        </p:nvSpPr>
        <p:spPr/>
        <p:txBody>
          <a:bodyPr/>
          <a:lstStyle/>
          <a:p>
            <a:fld id="{AE17A532-D286-470D-AE82-1500C848B688}" type="slidenum">
              <a:rPr lang="en-US" smtClean="0"/>
              <a:pPr/>
              <a:t>52</a:t>
            </a:fld>
            <a:endParaRPr lang="en-US" dirty="0"/>
          </a:p>
        </p:txBody>
      </p:sp>
    </p:spTree>
    <p:extLst>
      <p:ext uri="{BB962C8B-B14F-4D97-AF65-F5344CB8AC3E}">
        <p14:creationId xmlns:p14="http://schemas.microsoft.com/office/powerpoint/2010/main" val="2563952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1F17-5617-3CA6-A5E8-0C20B63069C8}"/>
              </a:ext>
            </a:extLst>
          </p:cNvPr>
          <p:cNvSpPr>
            <a:spLocks noGrp="1"/>
          </p:cNvSpPr>
          <p:nvPr>
            <p:ph type="title"/>
          </p:nvPr>
        </p:nvSpPr>
        <p:spPr>
          <a:xfrm>
            <a:off x="838200" y="148354"/>
            <a:ext cx="10515600" cy="758825"/>
          </a:xfrm>
        </p:spPr>
        <p:txBody>
          <a:bodyPr>
            <a:normAutofit/>
          </a:bodyPr>
          <a:lstStyle/>
          <a:p>
            <a:r>
              <a:rPr lang="en-US" sz="2800" b="1">
                <a:latin typeface="Helvetica Neue"/>
              </a:rPr>
              <a:t>Linguistic Decoding</a:t>
            </a:r>
          </a:p>
        </p:txBody>
      </p:sp>
      <p:sp>
        <p:nvSpPr>
          <p:cNvPr id="5" name="TextBox 4">
            <a:extLst>
              <a:ext uri="{FF2B5EF4-FFF2-40B4-BE49-F238E27FC236}">
                <a16:creationId xmlns:a16="http://schemas.microsoft.com/office/drawing/2014/main" id="{9FD918EC-A3AB-5691-951B-9877DA2C6864}"/>
              </a:ext>
            </a:extLst>
          </p:cNvPr>
          <p:cNvSpPr txBox="1"/>
          <p:nvPr/>
        </p:nvSpPr>
        <p:spPr>
          <a:xfrm>
            <a:off x="-68826" y="6411580"/>
            <a:ext cx="273582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open_sansregular"/>
                <a:ea typeface="+mn-ea"/>
                <a:cs typeface="+mn-cs"/>
              </a:rPr>
              <a:t>Defossez et al, 2023</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056B834-C8E4-2C09-18DA-51D38D348172}"/>
              </a:ext>
            </a:extLst>
          </p:cNvPr>
          <p:cNvSpPr>
            <a:spLocks noGrp="1"/>
          </p:cNvSpPr>
          <p:nvPr>
            <p:ph type="sldNum" sz="quarter" idx="12"/>
          </p:nvPr>
        </p:nvSpPr>
        <p:spPr/>
        <p:txBody>
          <a:bodyPr/>
          <a:lstStyle/>
          <a:p>
            <a:fld id="{F9AB4AAD-7D95-4EA7-9734-52571C4B4A51}" type="slidenum">
              <a:rPr lang="en-US" smtClean="0"/>
              <a:t>53</a:t>
            </a:fld>
            <a:endParaRPr lang="en-US"/>
          </a:p>
        </p:txBody>
      </p:sp>
      <p:sp>
        <p:nvSpPr>
          <p:cNvPr id="3" name="Footer Placeholder 4">
            <a:extLst>
              <a:ext uri="{FF2B5EF4-FFF2-40B4-BE49-F238E27FC236}">
                <a16:creationId xmlns:a16="http://schemas.microsoft.com/office/drawing/2014/main" id="{4475B90D-7A12-FDEA-B3AD-D59DCF53AE56}"/>
              </a:ext>
            </a:extLst>
          </p:cNvPr>
          <p:cNvSpPr>
            <a:spLocks noGrp="1"/>
          </p:cNvSpPr>
          <p:nvPr>
            <p:ph type="ftr" sz="quarter" idx="11"/>
          </p:nvPr>
        </p:nvSpPr>
        <p:spPr>
          <a:xfrm>
            <a:off x="4095750" y="6532575"/>
            <a:ext cx="4591049" cy="365125"/>
          </a:xfrm>
        </p:spPr>
        <p:txBody>
          <a:bodyPr/>
          <a:lstStyle/>
          <a:p>
            <a:r>
              <a:rPr lang="en-IN">
                <a:solidFill>
                  <a:srgbClr val="00B050"/>
                </a:solidFill>
              </a:rPr>
              <a:t>ICETCI 2024: DL for Brain Encoding and Decoding</a:t>
            </a:r>
            <a:endParaRPr lang="en-US" dirty="0">
              <a:solidFill>
                <a:srgbClr val="00B050"/>
              </a:solidFill>
            </a:endParaRPr>
          </a:p>
        </p:txBody>
      </p:sp>
      <p:pic>
        <p:nvPicPr>
          <p:cNvPr id="9" name="G9RBsZiQw2JKywx0">
            <a:hlinkClick r:id="" action="ppaction://media"/>
            <a:extLst>
              <a:ext uri="{FF2B5EF4-FFF2-40B4-BE49-F238E27FC236}">
                <a16:creationId xmlns:a16="http://schemas.microsoft.com/office/drawing/2014/main" id="{FCB05E92-0D5C-A9DD-7FE5-BF1E33E98C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24601" y="1605064"/>
            <a:ext cx="6029300" cy="3370634"/>
          </a:xfrm>
          <a:prstGeom prst="rect">
            <a:avLst/>
          </a:prstGeom>
        </p:spPr>
      </p:pic>
    </p:spTree>
    <p:extLst>
      <p:ext uri="{BB962C8B-B14F-4D97-AF65-F5344CB8AC3E}">
        <p14:creationId xmlns:p14="http://schemas.microsoft.com/office/powerpoint/2010/main" val="353264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7EFB-A64A-D064-46A2-B3DF5AC1BDA9}"/>
              </a:ext>
            </a:extLst>
          </p:cNvPr>
          <p:cNvSpPr>
            <a:spLocks noGrp="1"/>
          </p:cNvSpPr>
          <p:nvPr>
            <p:ph type="title"/>
          </p:nvPr>
        </p:nvSpPr>
        <p:spPr>
          <a:xfrm>
            <a:off x="838200" y="172085"/>
            <a:ext cx="10515600" cy="782955"/>
          </a:xfrm>
        </p:spPr>
        <p:txBody>
          <a:bodyPr/>
          <a:lstStyle/>
          <a:p>
            <a:pPr algn="ctr"/>
            <a:r>
              <a:rPr lang="en-US"/>
              <a:t>Collaborators</a:t>
            </a:r>
          </a:p>
        </p:txBody>
      </p:sp>
      <p:pic>
        <p:nvPicPr>
          <p:cNvPr id="5" name="Content Placeholder 4" descr="A picture containing person, wall, indoor, person&#10;&#10;Description automatically generated">
            <a:extLst>
              <a:ext uri="{FF2B5EF4-FFF2-40B4-BE49-F238E27FC236}">
                <a16:creationId xmlns:a16="http://schemas.microsoft.com/office/drawing/2014/main" id="{40871950-1F00-FBF3-8F7D-2F9BA574B6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532" y="1512942"/>
            <a:ext cx="1673942" cy="1774559"/>
          </a:xfrm>
        </p:spPr>
      </p:pic>
      <p:pic>
        <p:nvPicPr>
          <p:cNvPr id="7" name="Picture 6" descr="A person smiling at the camera&#10;&#10;Description automatically generated with medium confidence">
            <a:extLst>
              <a:ext uri="{FF2B5EF4-FFF2-40B4-BE49-F238E27FC236}">
                <a16:creationId xmlns:a16="http://schemas.microsoft.com/office/drawing/2014/main" id="{68A478A9-B75B-1BE9-EF48-426EB52F0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7" y="1530333"/>
            <a:ext cx="1673942" cy="1774560"/>
          </a:xfrm>
          <a:prstGeom prst="rect">
            <a:avLst/>
          </a:prstGeom>
        </p:spPr>
      </p:pic>
      <p:pic>
        <p:nvPicPr>
          <p:cNvPr id="9" name="Picture 8" descr="A picture containing person, indoor, wearing, posing&#10;&#10;Description automatically generated">
            <a:extLst>
              <a:ext uri="{FF2B5EF4-FFF2-40B4-BE49-F238E27FC236}">
                <a16:creationId xmlns:a16="http://schemas.microsoft.com/office/drawing/2014/main" id="{F8BA48A8-4050-66B1-9837-9D1419047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7682" y="4205648"/>
            <a:ext cx="1673942" cy="1774560"/>
          </a:xfrm>
          <a:prstGeom prst="rect">
            <a:avLst/>
          </a:prstGeom>
        </p:spPr>
      </p:pic>
      <p:pic>
        <p:nvPicPr>
          <p:cNvPr id="11" name="Picture 10" descr="A picture containing person, person, wall, indoor&#10;&#10;Description automatically generated">
            <a:extLst>
              <a:ext uri="{FF2B5EF4-FFF2-40B4-BE49-F238E27FC236}">
                <a16:creationId xmlns:a16="http://schemas.microsoft.com/office/drawing/2014/main" id="{FF311303-907F-5C2E-7E8A-1C7FA06D2C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532" y="4209565"/>
            <a:ext cx="1673942" cy="1774560"/>
          </a:xfrm>
          <a:prstGeom prst="rect">
            <a:avLst/>
          </a:prstGeom>
        </p:spPr>
      </p:pic>
      <p:pic>
        <p:nvPicPr>
          <p:cNvPr id="13" name="Picture 12" descr="A person wearing glasses&#10;&#10;Description automatically generated with medium confidence">
            <a:extLst>
              <a:ext uri="{FF2B5EF4-FFF2-40B4-BE49-F238E27FC236}">
                <a16:creationId xmlns:a16="http://schemas.microsoft.com/office/drawing/2014/main" id="{FF6B1426-ACC5-FEBB-92EF-F05AB89916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2463" y="1512941"/>
            <a:ext cx="1673942" cy="1774559"/>
          </a:xfrm>
          <a:prstGeom prst="rect">
            <a:avLst/>
          </a:prstGeom>
        </p:spPr>
      </p:pic>
      <p:pic>
        <p:nvPicPr>
          <p:cNvPr id="15" name="Picture 14" descr="A person in a suit and tie&#10;&#10;Description automatically generated with medium confidence">
            <a:extLst>
              <a:ext uri="{FF2B5EF4-FFF2-40B4-BE49-F238E27FC236}">
                <a16:creationId xmlns:a16="http://schemas.microsoft.com/office/drawing/2014/main" id="{8E432BE8-CB48-933B-6E9F-EA6B62B2E4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5006" y="1512941"/>
            <a:ext cx="1673942" cy="1774559"/>
          </a:xfrm>
          <a:prstGeom prst="rect">
            <a:avLst/>
          </a:prstGeom>
        </p:spPr>
      </p:pic>
      <p:sp>
        <p:nvSpPr>
          <p:cNvPr id="16" name="Rectangle: Rounded Corners 15">
            <a:extLst>
              <a:ext uri="{FF2B5EF4-FFF2-40B4-BE49-F238E27FC236}">
                <a16:creationId xmlns:a16="http://schemas.microsoft.com/office/drawing/2014/main" id="{7C5B670E-C123-9F08-726D-4C6FA3D1EE07}"/>
              </a:ext>
            </a:extLst>
          </p:cNvPr>
          <p:cNvSpPr/>
          <p:nvPr/>
        </p:nvSpPr>
        <p:spPr>
          <a:xfrm>
            <a:off x="0" y="3304893"/>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Subba Reddy Oota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641E384D-CB81-3685-9BEA-F81712138CC5}"/>
              </a:ext>
            </a:extLst>
          </p:cNvPr>
          <p:cNvSpPr/>
          <p:nvPr/>
        </p:nvSpPr>
        <p:spPr>
          <a:xfrm>
            <a:off x="1914474" y="3304893"/>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Jashn Arora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66817501-FED7-2091-4812-A2511FEA403B}"/>
              </a:ext>
            </a:extLst>
          </p:cNvPr>
          <p:cNvSpPr/>
          <p:nvPr/>
        </p:nvSpPr>
        <p:spPr>
          <a:xfrm>
            <a:off x="3895775" y="3304893"/>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Veeral Agarwal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8D0794F5-2101-ABA9-DAFD-D8261F504993}"/>
              </a:ext>
            </a:extLst>
          </p:cNvPr>
          <p:cNvSpPr/>
          <p:nvPr/>
        </p:nvSpPr>
        <p:spPr>
          <a:xfrm>
            <a:off x="5736405" y="3322287"/>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Mounika Marreddy</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00F0B086-FCAA-BF3F-BEA9-10DB207AF451}"/>
              </a:ext>
            </a:extLst>
          </p:cNvPr>
          <p:cNvSpPr/>
          <p:nvPr/>
        </p:nvSpPr>
        <p:spPr>
          <a:xfrm>
            <a:off x="0" y="6001519"/>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Manish Gupta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CA549849-CBBA-B4EA-808E-0A87473612FC}"/>
              </a:ext>
            </a:extLst>
          </p:cNvPr>
          <p:cNvSpPr/>
          <p:nvPr/>
        </p:nvSpPr>
        <p:spPr>
          <a:xfrm>
            <a:off x="3940994" y="5997601"/>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Bapi Raju Surampudi</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A person smiling for the camera&#10;&#10;Description automatically generated with medium confidence">
            <a:extLst>
              <a:ext uri="{FF2B5EF4-FFF2-40B4-BE49-F238E27FC236}">
                <a16:creationId xmlns:a16="http://schemas.microsoft.com/office/drawing/2014/main" id="{B7946106-9778-F1C9-FAF9-5797B1F83D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3649" y="4209565"/>
            <a:ext cx="1673942" cy="1774560"/>
          </a:xfrm>
          <a:prstGeom prst="rect">
            <a:avLst/>
          </a:prstGeom>
        </p:spPr>
      </p:pic>
      <p:sp>
        <p:nvSpPr>
          <p:cNvPr id="4" name="Rectangle: Rounded Corners 3">
            <a:extLst>
              <a:ext uri="{FF2B5EF4-FFF2-40B4-BE49-F238E27FC236}">
                <a16:creationId xmlns:a16="http://schemas.microsoft.com/office/drawing/2014/main" id="{ADE201B1-92AB-19FA-972C-C2DF3E1B14EC}"/>
              </a:ext>
            </a:extLst>
          </p:cNvPr>
          <p:cNvSpPr/>
          <p:nvPr/>
        </p:nvSpPr>
        <p:spPr>
          <a:xfrm>
            <a:off x="1913117" y="6018913"/>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Mariya Toneva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descr="A person smiling at the camera&#10;&#10;Description automatically generated with low confidence">
            <a:extLst>
              <a:ext uri="{FF2B5EF4-FFF2-40B4-BE49-F238E27FC236}">
                <a16:creationId xmlns:a16="http://schemas.microsoft.com/office/drawing/2014/main" id="{F8D1AF4F-6557-257D-CDBF-EBCD4093CB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20799" y="4206618"/>
            <a:ext cx="1673943" cy="1809348"/>
          </a:xfrm>
          <a:prstGeom prst="rect">
            <a:avLst/>
          </a:prstGeom>
        </p:spPr>
      </p:pic>
      <p:sp>
        <p:nvSpPr>
          <p:cNvPr id="10" name="Rectangle: Rounded Corners 9">
            <a:extLst>
              <a:ext uri="{FF2B5EF4-FFF2-40B4-BE49-F238E27FC236}">
                <a16:creationId xmlns:a16="http://schemas.microsoft.com/office/drawing/2014/main" id="{BD5345F9-ECBD-E320-DA08-254A1236F1F9}"/>
              </a:ext>
            </a:extLst>
          </p:cNvPr>
          <p:cNvSpPr/>
          <p:nvPr/>
        </p:nvSpPr>
        <p:spPr>
          <a:xfrm>
            <a:off x="5780267" y="5977260"/>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Fatma Deniz</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F28EA98A-BAB8-CC58-DE7F-1027AC31D3CE}"/>
              </a:ext>
            </a:extLst>
          </p:cNvPr>
          <p:cNvSpPr/>
          <p:nvPr/>
        </p:nvSpPr>
        <p:spPr>
          <a:xfrm>
            <a:off x="7660555" y="3322285"/>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Khushbu Pahwa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descr="A person smiling for the camera&#10;&#10;Description automatically generated with medium confidence">
            <a:extLst>
              <a:ext uri="{FF2B5EF4-FFF2-40B4-BE49-F238E27FC236}">
                <a16:creationId xmlns:a16="http://schemas.microsoft.com/office/drawing/2014/main" id="{36C09112-356C-E866-7CF9-F853C6283C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01087" y="1530333"/>
            <a:ext cx="1673942" cy="1757167"/>
          </a:xfrm>
          <a:prstGeom prst="rect">
            <a:avLst/>
          </a:prstGeom>
        </p:spPr>
      </p:pic>
      <p:pic>
        <p:nvPicPr>
          <p:cNvPr id="23" name="Picture 22" descr="A person with a goatee and beard&#10;&#10;Description automatically generated with low confidence">
            <a:extLst>
              <a:ext uri="{FF2B5EF4-FFF2-40B4-BE49-F238E27FC236}">
                <a16:creationId xmlns:a16="http://schemas.microsoft.com/office/drawing/2014/main" id="{973E9541-A0B4-8C2A-7958-458EEB8FB4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91411" y="4216836"/>
            <a:ext cx="1683618" cy="1771610"/>
          </a:xfrm>
          <a:prstGeom prst="rect">
            <a:avLst/>
          </a:prstGeom>
        </p:spPr>
      </p:pic>
      <p:sp>
        <p:nvSpPr>
          <p:cNvPr id="24" name="Rectangle: Rounded Corners 23">
            <a:extLst>
              <a:ext uri="{FF2B5EF4-FFF2-40B4-BE49-F238E27FC236}">
                <a16:creationId xmlns:a16="http://schemas.microsoft.com/office/drawing/2014/main" id="{3261AB7F-FDCE-A930-00FF-B5124F7F6AD2}"/>
              </a:ext>
            </a:extLst>
          </p:cNvPr>
          <p:cNvSpPr/>
          <p:nvPr/>
        </p:nvSpPr>
        <p:spPr>
          <a:xfrm>
            <a:off x="7655717" y="5987430"/>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Xavier Hinaut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 name="Picture 25" descr="A person with a beard&#10;&#10;Description automatically generated with medium confidence">
            <a:extLst>
              <a:ext uri="{FF2B5EF4-FFF2-40B4-BE49-F238E27FC236}">
                <a16:creationId xmlns:a16="http://schemas.microsoft.com/office/drawing/2014/main" id="{FA73D6CF-61CF-3F9B-FB39-CE6F647A45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42730" y="1530333"/>
            <a:ext cx="1673942" cy="1757167"/>
          </a:xfrm>
          <a:prstGeom prst="rect">
            <a:avLst/>
          </a:prstGeom>
        </p:spPr>
      </p:pic>
      <p:sp>
        <p:nvSpPr>
          <p:cNvPr id="28" name="Rectangle: Rounded Corners 27">
            <a:extLst>
              <a:ext uri="{FF2B5EF4-FFF2-40B4-BE49-F238E27FC236}">
                <a16:creationId xmlns:a16="http://schemas.microsoft.com/office/drawing/2014/main" id="{6B3F4C84-953C-DC8C-99AD-05FC65F59F1A}"/>
              </a:ext>
            </a:extLst>
          </p:cNvPr>
          <p:cNvSpPr/>
          <p:nvPr/>
        </p:nvSpPr>
        <p:spPr>
          <a:xfrm>
            <a:off x="9602198" y="3322283"/>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NimbusRomNo9L-Regu"/>
              </a:rPr>
              <a:t>Nathan Trouvain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 name="Picture 29" descr="A person wearing glasses and orange shirt&#10;&#10;Description automatically generated with low confidence">
            <a:extLst>
              <a:ext uri="{FF2B5EF4-FFF2-40B4-BE49-F238E27FC236}">
                <a16:creationId xmlns:a16="http://schemas.microsoft.com/office/drawing/2014/main" id="{DAF3E642-F92B-6DD7-8E10-61E919AA6E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42730" y="4216835"/>
            <a:ext cx="1683618" cy="1780765"/>
          </a:xfrm>
          <a:prstGeom prst="rect">
            <a:avLst/>
          </a:prstGeom>
        </p:spPr>
      </p:pic>
      <p:sp>
        <p:nvSpPr>
          <p:cNvPr id="31" name="Rectangle: Rounded Corners 30">
            <a:extLst>
              <a:ext uri="{FF2B5EF4-FFF2-40B4-BE49-F238E27FC236}">
                <a16:creationId xmlns:a16="http://schemas.microsoft.com/office/drawing/2014/main" id="{5544504B-C226-5C46-4CB3-7C7A523EC612}"/>
              </a:ext>
            </a:extLst>
          </p:cNvPr>
          <p:cNvSpPr/>
          <p:nvPr/>
        </p:nvSpPr>
        <p:spPr>
          <a:xfrm>
            <a:off x="9602198" y="6015966"/>
            <a:ext cx="2155006" cy="388269"/>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NimbusRomNo9L-Regu"/>
                <a:ea typeface="+mn-ea"/>
                <a:cs typeface="+mn-cs"/>
              </a:rPr>
              <a:t>Frederic Alexandre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2215323-FFEB-B4D7-FD77-E182266937FA}"/>
              </a:ext>
            </a:extLst>
          </p:cNvPr>
          <p:cNvSpPr>
            <a:spLocks noGrp="1"/>
          </p:cNvSpPr>
          <p:nvPr>
            <p:ph type="ftr" sz="quarter" idx="11"/>
          </p:nvPr>
        </p:nvSpPr>
        <p:spPr/>
        <p:txBody>
          <a:bodyPr/>
          <a:lstStyle/>
          <a:p>
            <a:r>
              <a:rPr lang="en-US"/>
              <a:t>ICETCI 2024: DL for Brain Encoding and Decoding</a:t>
            </a:r>
          </a:p>
        </p:txBody>
      </p:sp>
      <p:sp>
        <p:nvSpPr>
          <p:cNvPr id="22" name="Slide Number Placeholder 21">
            <a:extLst>
              <a:ext uri="{FF2B5EF4-FFF2-40B4-BE49-F238E27FC236}">
                <a16:creationId xmlns:a16="http://schemas.microsoft.com/office/drawing/2014/main" id="{B323F53C-1D5B-6FB4-394A-B48AD44D1573}"/>
              </a:ext>
            </a:extLst>
          </p:cNvPr>
          <p:cNvSpPr>
            <a:spLocks noGrp="1"/>
          </p:cNvSpPr>
          <p:nvPr>
            <p:ph type="sldNum" sz="quarter" idx="12"/>
          </p:nvPr>
        </p:nvSpPr>
        <p:spPr/>
        <p:txBody>
          <a:bodyPr/>
          <a:lstStyle/>
          <a:p>
            <a:fld id="{5BE9A157-85A7-42EF-8098-7F5FC6C09ADD}" type="slidenum">
              <a:rPr lang="en-US" smtClean="0"/>
              <a:t>54</a:t>
            </a:fld>
            <a:endParaRPr lang="en-US"/>
          </a:p>
        </p:txBody>
      </p:sp>
    </p:spTree>
    <p:extLst>
      <p:ext uri="{BB962C8B-B14F-4D97-AF65-F5344CB8AC3E}">
        <p14:creationId xmlns:p14="http://schemas.microsoft.com/office/powerpoint/2010/main" val="720779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C7A4-3AFA-1F48-C5AC-0EB2B9E2B99C}"/>
              </a:ext>
            </a:extLst>
          </p:cNvPr>
          <p:cNvSpPr>
            <a:spLocks noGrp="1"/>
          </p:cNvSpPr>
          <p:nvPr>
            <p:ph type="title"/>
          </p:nvPr>
        </p:nvSpPr>
        <p:spPr>
          <a:xfrm>
            <a:off x="77821" y="131661"/>
            <a:ext cx="11712103" cy="812595"/>
          </a:xfrm>
        </p:spPr>
        <p:txBody>
          <a:bodyPr>
            <a:normAutofit/>
          </a:bodyPr>
          <a:lstStyle/>
          <a:p>
            <a:r>
              <a:rPr lang="en-US" sz="2800" b="1">
                <a:latin typeface="Helvetica Neue" panose="020B0604020202020204"/>
              </a:rPr>
              <a:t>Typical studies of language processing with controlled experiments</a:t>
            </a:r>
          </a:p>
        </p:txBody>
      </p:sp>
      <p:sp>
        <p:nvSpPr>
          <p:cNvPr id="5" name="TextBox 4">
            <a:extLst>
              <a:ext uri="{FF2B5EF4-FFF2-40B4-BE49-F238E27FC236}">
                <a16:creationId xmlns:a16="http://schemas.microsoft.com/office/drawing/2014/main" id="{433EA900-5C0D-DB43-50BF-16B7290280B6}"/>
              </a:ext>
            </a:extLst>
          </p:cNvPr>
          <p:cNvSpPr txBox="1"/>
          <p:nvPr/>
        </p:nvSpPr>
        <p:spPr>
          <a:xfrm>
            <a:off x="166991" y="1134017"/>
            <a:ext cx="6094378"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0070C0"/>
                </a:solidFill>
              </a:rPr>
              <a:t>How the human brain computes and encodes syntactic structures?</a:t>
            </a:r>
          </a:p>
          <a:p>
            <a:pPr marL="742950" lvl="1" indent="-285750">
              <a:buFont typeface="Arial" panose="020B0604020202020204" pitchFamily="34" charset="0"/>
              <a:buChar char="•"/>
            </a:pPr>
            <a:r>
              <a:rPr lang="en-US" b="1">
                <a:latin typeface="+mj-lt"/>
                <a:cs typeface="Arial" panose="020B0604020202020204" pitchFamily="34" charset="0"/>
              </a:rPr>
              <a:t>Syntax:</a:t>
            </a:r>
            <a:r>
              <a:rPr lang="en-US">
                <a:latin typeface="+mj-lt"/>
                <a:cs typeface="Arial" panose="020B0604020202020204" pitchFamily="34" charset="0"/>
              </a:rPr>
              <a:t> how do words structurally combine to form sentences and meaning?</a:t>
            </a:r>
            <a:endParaRPr lang="en-US" b="1">
              <a:latin typeface="+mj-lt"/>
            </a:endParaRPr>
          </a:p>
        </p:txBody>
      </p:sp>
      <p:sp>
        <p:nvSpPr>
          <p:cNvPr id="3" name="Slide Number Placeholder 2">
            <a:extLst>
              <a:ext uri="{FF2B5EF4-FFF2-40B4-BE49-F238E27FC236}">
                <a16:creationId xmlns:a16="http://schemas.microsoft.com/office/drawing/2014/main" id="{53A49118-B488-F17D-6CFF-02C0236F25BA}"/>
              </a:ext>
            </a:extLst>
          </p:cNvPr>
          <p:cNvSpPr>
            <a:spLocks noGrp="1"/>
          </p:cNvSpPr>
          <p:nvPr>
            <p:ph type="sldNum" sz="quarter" idx="12"/>
          </p:nvPr>
        </p:nvSpPr>
        <p:spPr/>
        <p:txBody>
          <a:bodyPr/>
          <a:lstStyle/>
          <a:p>
            <a:fld id="{5F2E2D64-2AF7-44BE-8925-D454CE4894DF}" type="slidenum">
              <a:rPr lang="en-US" smtClean="0"/>
              <a:t>6</a:t>
            </a:fld>
            <a:endParaRPr lang="en-US"/>
          </a:p>
        </p:txBody>
      </p:sp>
      <p:sp>
        <p:nvSpPr>
          <p:cNvPr id="6" name="Google Shape;249;p17">
            <a:extLst>
              <a:ext uri="{FF2B5EF4-FFF2-40B4-BE49-F238E27FC236}">
                <a16:creationId xmlns:a16="http://schemas.microsoft.com/office/drawing/2014/main" id="{3CA6900D-083F-0C76-3ABA-F9DD7248D00D}"/>
              </a:ext>
            </a:extLst>
          </p:cNvPr>
          <p:cNvSpPr txBox="1"/>
          <p:nvPr/>
        </p:nvSpPr>
        <p:spPr>
          <a:xfrm>
            <a:off x="7346818" y="1600873"/>
            <a:ext cx="2334444" cy="492402"/>
          </a:xfrm>
          <a:prstGeom prst="rect">
            <a:avLst/>
          </a:prstGeom>
          <a:solidFill>
            <a:srgbClr val="FFF2CC"/>
          </a:solidFill>
          <a:ln>
            <a:noFill/>
          </a:ln>
        </p:spPr>
        <p:txBody>
          <a:bodyPr spcFirstLastPara="1" wrap="square" lIns="121900" tIns="121900" rIns="121900" bIns="121900" anchor="t" anchorCtr="0">
            <a:spAutoFit/>
          </a:bodyPr>
          <a:lstStyle/>
          <a:p>
            <a:r>
              <a:rPr lang="en-US" sz="1600"/>
              <a:t>Controlled experiments</a:t>
            </a:r>
            <a:endParaRPr sz="1600">
              <a:latin typeface="Montserrat"/>
              <a:ea typeface="Montserrat"/>
              <a:cs typeface="Montserrat"/>
              <a:sym typeface="Montserrat"/>
            </a:endParaRPr>
          </a:p>
        </p:txBody>
      </p:sp>
      <p:sp>
        <p:nvSpPr>
          <p:cNvPr id="7" name="Google Shape;249;p17">
            <a:extLst>
              <a:ext uri="{FF2B5EF4-FFF2-40B4-BE49-F238E27FC236}">
                <a16:creationId xmlns:a16="http://schemas.microsoft.com/office/drawing/2014/main" id="{4D923FAB-2902-E198-44DC-80ABAB5B2166}"/>
              </a:ext>
            </a:extLst>
          </p:cNvPr>
          <p:cNvSpPr txBox="1"/>
          <p:nvPr/>
        </p:nvSpPr>
        <p:spPr>
          <a:xfrm>
            <a:off x="5771263" y="3409672"/>
            <a:ext cx="2527514" cy="984845"/>
          </a:xfrm>
          <a:prstGeom prst="rect">
            <a:avLst/>
          </a:prstGeom>
          <a:solidFill>
            <a:srgbClr val="FFF2CC"/>
          </a:solidFill>
          <a:ln>
            <a:noFill/>
          </a:ln>
        </p:spPr>
        <p:txBody>
          <a:bodyPr spcFirstLastPara="1" wrap="square" lIns="121900" tIns="121900" rIns="121900" bIns="121900" anchor="t" anchorCtr="0">
            <a:spAutoFit/>
          </a:bodyPr>
          <a:lstStyle/>
          <a:p>
            <a:r>
              <a:rPr lang="en-US" sz="1600"/>
              <a:t>I believe that you should accept the proposal of your new associate</a:t>
            </a:r>
            <a:endParaRPr sz="1600">
              <a:latin typeface="Montserrat"/>
              <a:ea typeface="Montserrat"/>
              <a:cs typeface="Montserrat"/>
              <a:sym typeface="Montserrat"/>
            </a:endParaRPr>
          </a:p>
        </p:txBody>
      </p:sp>
      <p:sp>
        <p:nvSpPr>
          <p:cNvPr id="8" name="Google Shape;249;p17">
            <a:extLst>
              <a:ext uri="{FF2B5EF4-FFF2-40B4-BE49-F238E27FC236}">
                <a16:creationId xmlns:a16="http://schemas.microsoft.com/office/drawing/2014/main" id="{92302C4B-E57B-326F-3A89-F0D1AF4480E5}"/>
              </a:ext>
            </a:extLst>
          </p:cNvPr>
          <p:cNvSpPr txBox="1"/>
          <p:nvPr/>
        </p:nvSpPr>
        <p:spPr>
          <a:xfrm>
            <a:off x="9102003" y="3418768"/>
            <a:ext cx="2334444" cy="984845"/>
          </a:xfrm>
          <a:prstGeom prst="rect">
            <a:avLst/>
          </a:prstGeom>
          <a:solidFill>
            <a:srgbClr val="FFF2CC"/>
          </a:solidFill>
          <a:ln>
            <a:noFill/>
          </a:ln>
        </p:spPr>
        <p:txBody>
          <a:bodyPr spcFirstLastPara="1" wrap="square" lIns="121900" tIns="121900" rIns="121900" bIns="121900" anchor="t" anchorCtr="0">
            <a:spAutoFit/>
          </a:bodyPr>
          <a:lstStyle/>
          <a:p>
            <a:r>
              <a:rPr lang="en-US" sz="1600"/>
              <a:t>thing very tree where of watching copy tensed they states heart plus</a:t>
            </a:r>
            <a:endParaRPr sz="1600">
              <a:latin typeface="Montserrat"/>
              <a:ea typeface="Montserrat"/>
              <a:cs typeface="Montserrat"/>
              <a:sym typeface="Montserrat"/>
            </a:endParaRPr>
          </a:p>
        </p:txBody>
      </p:sp>
      <p:cxnSp>
        <p:nvCxnSpPr>
          <p:cNvPr id="11" name="Straight Arrow Connector 10">
            <a:extLst>
              <a:ext uri="{FF2B5EF4-FFF2-40B4-BE49-F238E27FC236}">
                <a16:creationId xmlns:a16="http://schemas.microsoft.com/office/drawing/2014/main" id="{6A0C7AB6-606F-1039-AD6B-7635F7DD5807}"/>
              </a:ext>
            </a:extLst>
          </p:cNvPr>
          <p:cNvCxnSpPr/>
          <p:nvPr/>
        </p:nvCxnSpPr>
        <p:spPr>
          <a:xfrm flipH="1">
            <a:off x="7177549" y="2150074"/>
            <a:ext cx="1197428" cy="11980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C69CE4B-1DD5-88A1-C435-4CDD168F0901}"/>
              </a:ext>
            </a:extLst>
          </p:cNvPr>
          <p:cNvCxnSpPr>
            <a:cxnSpLocks/>
          </p:cNvCxnSpPr>
          <p:nvPr/>
        </p:nvCxnSpPr>
        <p:spPr>
          <a:xfrm>
            <a:off x="8374977" y="2157343"/>
            <a:ext cx="1458686" cy="11209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1A3614E3-CB04-9FF9-D6BF-717CF1B3B2A9}"/>
              </a:ext>
            </a:extLst>
          </p:cNvPr>
          <p:cNvSpPr txBox="1"/>
          <p:nvPr/>
        </p:nvSpPr>
        <p:spPr>
          <a:xfrm>
            <a:off x="5625763" y="2631990"/>
            <a:ext cx="2818513" cy="338554"/>
          </a:xfrm>
          <a:prstGeom prst="rect">
            <a:avLst/>
          </a:prstGeom>
          <a:solidFill>
            <a:schemeClr val="bg1"/>
          </a:solidFill>
          <a:ln>
            <a:noFill/>
          </a:ln>
        </p:spPr>
        <p:txBody>
          <a:bodyPr wrap="square" rtlCol="0">
            <a:spAutoFit/>
          </a:bodyPr>
          <a:lstStyle/>
          <a:p>
            <a:r>
              <a:rPr lang="en-US" sz="1600"/>
              <a:t>Structured complex sentence</a:t>
            </a:r>
          </a:p>
        </p:txBody>
      </p:sp>
      <p:sp>
        <p:nvSpPr>
          <p:cNvPr id="16" name="TextBox 15">
            <a:extLst>
              <a:ext uri="{FF2B5EF4-FFF2-40B4-BE49-F238E27FC236}">
                <a16:creationId xmlns:a16="http://schemas.microsoft.com/office/drawing/2014/main" id="{77B972F5-9571-6FB4-5058-F632BFD202D2}"/>
              </a:ext>
            </a:extLst>
          </p:cNvPr>
          <p:cNvSpPr txBox="1"/>
          <p:nvPr/>
        </p:nvSpPr>
        <p:spPr>
          <a:xfrm>
            <a:off x="8826193" y="2631990"/>
            <a:ext cx="1169870" cy="338554"/>
          </a:xfrm>
          <a:prstGeom prst="rect">
            <a:avLst/>
          </a:prstGeom>
          <a:solidFill>
            <a:schemeClr val="bg1"/>
          </a:solidFill>
          <a:ln>
            <a:noFill/>
          </a:ln>
        </p:spPr>
        <p:txBody>
          <a:bodyPr wrap="square" rtlCol="0">
            <a:spAutoFit/>
          </a:bodyPr>
          <a:lstStyle/>
          <a:p>
            <a:r>
              <a:rPr lang="en-US" sz="1600"/>
              <a:t>Word lists</a:t>
            </a:r>
          </a:p>
        </p:txBody>
      </p:sp>
      <p:sp>
        <p:nvSpPr>
          <p:cNvPr id="22" name="Google Shape;131;p20">
            <a:extLst>
              <a:ext uri="{FF2B5EF4-FFF2-40B4-BE49-F238E27FC236}">
                <a16:creationId xmlns:a16="http://schemas.microsoft.com/office/drawing/2014/main" id="{441ABEAA-F68A-3FCD-FD1F-17593CC873B3}"/>
              </a:ext>
            </a:extLst>
          </p:cNvPr>
          <p:cNvSpPr txBox="1"/>
          <p:nvPr/>
        </p:nvSpPr>
        <p:spPr>
          <a:xfrm>
            <a:off x="166991" y="6333356"/>
            <a:ext cx="2369200" cy="411111"/>
          </a:xfrm>
          <a:prstGeom prst="rect">
            <a:avLst/>
          </a:prstGeom>
          <a:noFill/>
          <a:ln>
            <a:noFill/>
          </a:ln>
        </p:spPr>
        <p:txBody>
          <a:bodyPr spcFirstLastPara="1" wrap="square" lIns="121900" tIns="121900" rIns="121900" bIns="121900" anchor="t" anchorCtr="0">
            <a:noAutofit/>
          </a:bodyPr>
          <a:lstStyle/>
          <a:p>
            <a:r>
              <a:rPr lang="en" sz="1000">
                <a:latin typeface="Montserrat"/>
                <a:ea typeface="Montserrat"/>
                <a:cs typeface="Montserrat"/>
                <a:sym typeface="Montserrat"/>
              </a:rPr>
              <a:t>Pallier et al. 2011            </a:t>
            </a:r>
            <a:endParaRPr sz="1000">
              <a:latin typeface="Montserrat"/>
              <a:ea typeface="Montserrat"/>
              <a:cs typeface="Montserrat"/>
              <a:sym typeface="Montserrat"/>
            </a:endParaRPr>
          </a:p>
        </p:txBody>
      </p:sp>
      <p:pic>
        <p:nvPicPr>
          <p:cNvPr id="24" name="Picture 23" descr="A diagram of a line of lines&#10;&#10;Description automatically generated with medium confidence">
            <a:extLst>
              <a:ext uri="{FF2B5EF4-FFF2-40B4-BE49-F238E27FC236}">
                <a16:creationId xmlns:a16="http://schemas.microsoft.com/office/drawing/2014/main" id="{7F6A3114-F4A9-EA1C-4C42-53058EBA16CF}"/>
              </a:ext>
            </a:extLst>
          </p:cNvPr>
          <p:cNvPicPr>
            <a:picLocks noChangeAspect="1"/>
          </p:cNvPicPr>
          <p:nvPr/>
        </p:nvPicPr>
        <p:blipFill rotWithShape="1">
          <a:blip r:embed="rId3">
            <a:extLst>
              <a:ext uri="{28A0092B-C50C-407E-A947-70E740481C1C}">
                <a14:useLocalDpi xmlns:a14="http://schemas.microsoft.com/office/drawing/2010/main" val="0"/>
              </a:ext>
            </a:extLst>
          </a:blip>
          <a:srcRect b="92542"/>
          <a:stretch/>
        </p:blipFill>
        <p:spPr>
          <a:xfrm>
            <a:off x="9182265" y="4553935"/>
            <a:ext cx="2254182" cy="392983"/>
          </a:xfrm>
          <a:prstGeom prst="rect">
            <a:avLst/>
          </a:prstGeom>
        </p:spPr>
      </p:pic>
      <p:pic>
        <p:nvPicPr>
          <p:cNvPr id="25" name="Picture 24" descr="A diagram of a line of lines&#10;&#10;Description automatically generated with medium confidence">
            <a:extLst>
              <a:ext uri="{FF2B5EF4-FFF2-40B4-BE49-F238E27FC236}">
                <a16:creationId xmlns:a16="http://schemas.microsoft.com/office/drawing/2014/main" id="{8E271DDF-ED8B-A7C6-D1A5-05B332A946B8}"/>
              </a:ext>
            </a:extLst>
          </p:cNvPr>
          <p:cNvPicPr>
            <a:picLocks noChangeAspect="1"/>
          </p:cNvPicPr>
          <p:nvPr/>
        </p:nvPicPr>
        <p:blipFill rotWithShape="1">
          <a:blip r:embed="rId3">
            <a:extLst>
              <a:ext uri="{28A0092B-C50C-407E-A947-70E740481C1C}">
                <a14:useLocalDpi xmlns:a14="http://schemas.microsoft.com/office/drawing/2010/main" val="0"/>
              </a:ext>
            </a:extLst>
          </a:blip>
          <a:srcRect b="71994"/>
          <a:stretch/>
        </p:blipFill>
        <p:spPr>
          <a:xfrm>
            <a:off x="5845312" y="4553935"/>
            <a:ext cx="2254182" cy="1475664"/>
          </a:xfrm>
          <a:prstGeom prst="rect">
            <a:avLst/>
          </a:prstGeom>
        </p:spPr>
      </p:pic>
      <p:pic>
        <p:nvPicPr>
          <p:cNvPr id="26" name="Picture 25" descr="A diagram of a line of lines&#10;&#10;Description automatically generated with medium confidence">
            <a:extLst>
              <a:ext uri="{FF2B5EF4-FFF2-40B4-BE49-F238E27FC236}">
                <a16:creationId xmlns:a16="http://schemas.microsoft.com/office/drawing/2014/main" id="{57018C0F-9DEA-39EE-3CD3-FFB3502D2A2E}"/>
              </a:ext>
            </a:extLst>
          </p:cNvPr>
          <p:cNvPicPr>
            <a:picLocks noChangeAspect="1"/>
          </p:cNvPicPr>
          <p:nvPr/>
        </p:nvPicPr>
        <p:blipFill rotWithShape="1">
          <a:blip r:embed="rId3">
            <a:extLst>
              <a:ext uri="{28A0092B-C50C-407E-A947-70E740481C1C}">
                <a14:useLocalDpi xmlns:a14="http://schemas.microsoft.com/office/drawing/2010/main" val="0"/>
              </a:ext>
            </a:extLst>
          </a:blip>
          <a:srcRect t="92036"/>
          <a:stretch/>
        </p:blipFill>
        <p:spPr>
          <a:xfrm>
            <a:off x="5886156" y="5974083"/>
            <a:ext cx="2254182" cy="419612"/>
          </a:xfrm>
          <a:prstGeom prst="rect">
            <a:avLst/>
          </a:prstGeom>
        </p:spPr>
      </p:pic>
      <p:pic>
        <p:nvPicPr>
          <p:cNvPr id="27" name="Picture 26" descr="A diagram of a line of lines&#10;&#10;Description automatically generated with medium confidence">
            <a:extLst>
              <a:ext uri="{FF2B5EF4-FFF2-40B4-BE49-F238E27FC236}">
                <a16:creationId xmlns:a16="http://schemas.microsoft.com/office/drawing/2014/main" id="{43B76348-6AC5-509E-06DC-CA910B3C2AC4}"/>
              </a:ext>
            </a:extLst>
          </p:cNvPr>
          <p:cNvPicPr>
            <a:picLocks noChangeAspect="1"/>
          </p:cNvPicPr>
          <p:nvPr/>
        </p:nvPicPr>
        <p:blipFill rotWithShape="1">
          <a:blip r:embed="rId3">
            <a:extLst>
              <a:ext uri="{28A0092B-C50C-407E-A947-70E740481C1C}">
                <a14:useLocalDpi xmlns:a14="http://schemas.microsoft.com/office/drawing/2010/main" val="0"/>
              </a:ext>
            </a:extLst>
          </a:blip>
          <a:srcRect t="85478"/>
          <a:stretch/>
        </p:blipFill>
        <p:spPr>
          <a:xfrm>
            <a:off x="9182265" y="5606805"/>
            <a:ext cx="2254182" cy="765192"/>
          </a:xfrm>
          <a:prstGeom prst="rect">
            <a:avLst/>
          </a:prstGeom>
        </p:spPr>
      </p:pic>
      <p:sp>
        <p:nvSpPr>
          <p:cNvPr id="4" name="Footer Placeholder 4">
            <a:extLst>
              <a:ext uri="{FF2B5EF4-FFF2-40B4-BE49-F238E27FC236}">
                <a16:creationId xmlns:a16="http://schemas.microsoft.com/office/drawing/2014/main" id="{4CB8BE78-8F0F-8958-33C4-1CA6AD078D27}"/>
              </a:ext>
            </a:extLst>
          </p:cNvPr>
          <p:cNvSpPr>
            <a:spLocks noGrp="1"/>
          </p:cNvSpPr>
          <p:nvPr>
            <p:ph type="ftr" sz="quarter" idx="11"/>
          </p:nvPr>
        </p:nvSpPr>
        <p:spPr>
          <a:xfrm>
            <a:off x="4095750" y="6532575"/>
            <a:ext cx="4591049" cy="365125"/>
          </a:xfrm>
        </p:spPr>
        <p:txBody>
          <a:bodyPr/>
          <a:lstStyle/>
          <a:p>
            <a:r>
              <a:rPr lang="en-IN" sz="1600">
                <a:solidFill>
                  <a:srgbClr val="00B050"/>
                </a:solidFill>
              </a:rPr>
              <a:t>ICETCI 2024: DL for Brain Encoding and Decoding</a:t>
            </a:r>
            <a:endParaRPr lang="en-US" sz="1600" dirty="0">
              <a:solidFill>
                <a:srgbClr val="00B050"/>
              </a:solidFill>
            </a:endParaRPr>
          </a:p>
        </p:txBody>
      </p:sp>
    </p:spTree>
    <p:extLst>
      <p:ext uri="{BB962C8B-B14F-4D97-AF65-F5344CB8AC3E}">
        <p14:creationId xmlns:p14="http://schemas.microsoft.com/office/powerpoint/2010/main" val="19873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CBF4-0640-B6FA-0FBA-803D78F3DA03}"/>
              </a:ext>
            </a:extLst>
          </p:cNvPr>
          <p:cNvSpPr>
            <a:spLocks noGrp="1"/>
          </p:cNvSpPr>
          <p:nvPr>
            <p:ph type="title"/>
          </p:nvPr>
        </p:nvSpPr>
        <p:spPr>
          <a:xfrm>
            <a:off x="415600" y="233443"/>
            <a:ext cx="11360800" cy="763600"/>
          </a:xfrm>
        </p:spPr>
        <p:txBody>
          <a:bodyPr>
            <a:normAutofit/>
          </a:bodyPr>
          <a:lstStyle/>
          <a:p>
            <a:r>
              <a:rPr lang="en-US" sz="2800" b="1">
                <a:latin typeface="Helvetica Neue" panose="020B0604020202020204" charset="0"/>
              </a:rPr>
              <a:t>Language organization in the brain</a:t>
            </a:r>
          </a:p>
        </p:txBody>
      </p:sp>
      <p:pic>
        <p:nvPicPr>
          <p:cNvPr id="5" name="Picture 4" descr="A diagram of a brain&#10;&#10;Description automatically generated">
            <a:extLst>
              <a:ext uri="{FF2B5EF4-FFF2-40B4-BE49-F238E27FC236}">
                <a16:creationId xmlns:a16="http://schemas.microsoft.com/office/drawing/2014/main" id="{DA02464B-0767-3B29-24C3-AD98486BF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87" y="997043"/>
            <a:ext cx="5181600" cy="5145024"/>
          </a:xfrm>
          <a:prstGeom prst="rect">
            <a:avLst/>
          </a:prstGeom>
        </p:spPr>
      </p:pic>
      <p:sp>
        <p:nvSpPr>
          <p:cNvPr id="6" name="Google Shape;432;p41">
            <a:extLst>
              <a:ext uri="{FF2B5EF4-FFF2-40B4-BE49-F238E27FC236}">
                <a16:creationId xmlns:a16="http://schemas.microsoft.com/office/drawing/2014/main" id="{D5637F2D-1FB0-9EBF-CF38-07BEE7AD129A}"/>
              </a:ext>
            </a:extLst>
          </p:cNvPr>
          <p:cNvSpPr txBox="1"/>
          <p:nvPr/>
        </p:nvSpPr>
        <p:spPr>
          <a:xfrm>
            <a:off x="6705667" y="2956512"/>
            <a:ext cx="5379971" cy="1477287"/>
          </a:xfrm>
          <a:prstGeom prst="rect">
            <a:avLst/>
          </a:prstGeom>
          <a:solidFill>
            <a:srgbClr val="FFF2CC"/>
          </a:solidFill>
          <a:ln>
            <a:noFill/>
          </a:ln>
        </p:spPr>
        <p:txBody>
          <a:bodyPr spcFirstLastPara="1" wrap="square" lIns="121900" tIns="121900" rIns="121900" bIns="121900" anchor="t" anchorCtr="0">
            <a:spAutoFit/>
          </a:bodyPr>
          <a:lstStyle/>
          <a:p>
            <a:pPr marL="342900" indent="-342900">
              <a:buFont typeface="Arial" panose="020B0604020202020204" pitchFamily="34" charset="0"/>
              <a:buChar char="•"/>
            </a:pPr>
            <a:r>
              <a:rPr lang="en-US" sz="2000">
                <a:solidFill>
                  <a:schemeClr val="dk1"/>
                </a:solidFill>
                <a:latin typeface="Calibri"/>
                <a:ea typeface="Calibri"/>
                <a:cs typeface="Calibri"/>
                <a:sym typeface="Calibri"/>
              </a:rPr>
              <a:t>Brain process language at different features</a:t>
            </a:r>
          </a:p>
          <a:p>
            <a:pPr marL="342900" indent="-342900">
              <a:buFont typeface="Arial" panose="020B0604020202020204" pitchFamily="34" charset="0"/>
              <a:buChar char="•"/>
            </a:pPr>
            <a:r>
              <a:rPr lang="en-US" sz="2000">
                <a:solidFill>
                  <a:schemeClr val="accent6">
                    <a:lumMod val="75000"/>
                  </a:schemeClr>
                </a:solidFill>
                <a:latin typeface="Calibri"/>
                <a:ea typeface="Calibri"/>
                <a:cs typeface="Calibri"/>
                <a:sym typeface="Calibri"/>
              </a:rPr>
              <a:t>Hierarchical syntactic information </a:t>
            </a:r>
            <a:r>
              <a:rPr lang="en-US" sz="2000">
                <a:solidFill>
                  <a:schemeClr val="dk1"/>
                </a:solidFill>
                <a:latin typeface="Calibri"/>
                <a:ea typeface="Calibri"/>
                <a:cs typeface="Calibri"/>
                <a:sym typeface="Calibri"/>
              </a:rPr>
              <a:t>occurs in the cortical zone situated between </a:t>
            </a:r>
            <a:r>
              <a:rPr lang="en-US" sz="2000">
                <a:solidFill>
                  <a:srgbClr val="7030A0"/>
                </a:solidFill>
                <a:latin typeface="Calibri"/>
                <a:ea typeface="Calibri"/>
                <a:cs typeface="Calibri"/>
                <a:sym typeface="Calibri"/>
              </a:rPr>
              <a:t>auditory-phonological</a:t>
            </a:r>
            <a:r>
              <a:rPr lang="en-US" sz="2000">
                <a:solidFill>
                  <a:schemeClr val="dk1"/>
                </a:solidFill>
                <a:latin typeface="Calibri"/>
                <a:ea typeface="Calibri"/>
                <a:cs typeface="Calibri"/>
                <a:sym typeface="Calibri"/>
              </a:rPr>
              <a:t> and </a:t>
            </a:r>
            <a:r>
              <a:rPr lang="en-US" sz="2000">
                <a:solidFill>
                  <a:srgbClr val="FF0000"/>
                </a:solidFill>
                <a:latin typeface="Calibri"/>
                <a:ea typeface="Calibri"/>
                <a:cs typeface="Calibri"/>
                <a:sym typeface="Calibri"/>
              </a:rPr>
              <a:t>semantic zones</a:t>
            </a:r>
            <a:r>
              <a:rPr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pic>
        <p:nvPicPr>
          <p:cNvPr id="3" name="Google Shape;154;g2978e5e2abf_0_30">
            <a:extLst>
              <a:ext uri="{FF2B5EF4-FFF2-40B4-BE49-F238E27FC236}">
                <a16:creationId xmlns:a16="http://schemas.microsoft.com/office/drawing/2014/main" id="{4273030C-AFE8-5B20-5B66-CB8AE8521F6E}"/>
              </a:ext>
            </a:extLst>
          </p:cNvPr>
          <p:cNvPicPr preferRelativeResize="0"/>
          <p:nvPr/>
        </p:nvPicPr>
        <p:blipFill>
          <a:blip r:embed="rId3">
            <a:alphaModFix/>
          </a:blip>
          <a:stretch>
            <a:fillRect/>
          </a:stretch>
        </p:blipFill>
        <p:spPr>
          <a:xfrm>
            <a:off x="77821" y="997044"/>
            <a:ext cx="12114178" cy="5334268"/>
          </a:xfrm>
          <a:prstGeom prst="rect">
            <a:avLst/>
          </a:prstGeom>
          <a:noFill/>
          <a:ln>
            <a:noFill/>
          </a:ln>
        </p:spPr>
      </p:pic>
      <p:sp>
        <p:nvSpPr>
          <p:cNvPr id="4" name="Google Shape;249;p17">
            <a:extLst>
              <a:ext uri="{FF2B5EF4-FFF2-40B4-BE49-F238E27FC236}">
                <a16:creationId xmlns:a16="http://schemas.microsoft.com/office/drawing/2014/main" id="{2BD23B47-71C0-F519-984F-00BE2234A3AC}"/>
              </a:ext>
            </a:extLst>
          </p:cNvPr>
          <p:cNvSpPr txBox="1"/>
          <p:nvPr/>
        </p:nvSpPr>
        <p:spPr>
          <a:xfrm>
            <a:off x="3054486" y="3020848"/>
            <a:ext cx="6070059" cy="523180"/>
          </a:xfrm>
          <a:prstGeom prst="rect">
            <a:avLst/>
          </a:prstGeom>
          <a:solidFill>
            <a:srgbClr val="FFF2CC"/>
          </a:solidFill>
          <a:ln>
            <a:noFill/>
          </a:ln>
        </p:spPr>
        <p:txBody>
          <a:bodyPr spcFirstLastPara="1" wrap="square" lIns="121900" tIns="121900" rIns="121900" bIns="121900" anchor="t" anchorCtr="0">
            <a:spAutoFit/>
          </a:bodyPr>
          <a:lstStyle/>
          <a:p>
            <a:r>
              <a:rPr lang="en-US"/>
              <a:t>Controlled experiments are task-based and not ecological</a:t>
            </a:r>
            <a:endParaRPr>
              <a:latin typeface="Montserrat"/>
              <a:ea typeface="Montserrat"/>
              <a:cs typeface="Montserrat"/>
              <a:sym typeface="Montserrat"/>
            </a:endParaRPr>
          </a:p>
        </p:txBody>
      </p:sp>
      <p:sp>
        <p:nvSpPr>
          <p:cNvPr id="8" name="Slide Number Placeholder 7">
            <a:extLst>
              <a:ext uri="{FF2B5EF4-FFF2-40B4-BE49-F238E27FC236}">
                <a16:creationId xmlns:a16="http://schemas.microsoft.com/office/drawing/2014/main" id="{D95EADBE-B3C8-1937-62E5-EAE6D949A667}"/>
              </a:ext>
            </a:extLst>
          </p:cNvPr>
          <p:cNvSpPr>
            <a:spLocks noGrp="1"/>
          </p:cNvSpPr>
          <p:nvPr>
            <p:ph type="sldNum" idx="12"/>
          </p:nvPr>
        </p:nvSpPr>
        <p:spPr/>
        <p:txBody>
          <a:bodyPr/>
          <a:lstStyle/>
          <a:p>
            <a:fld id="{00000000-1234-1234-1234-123412341234}" type="slidenum">
              <a:rPr lang="en" smtClean="0"/>
              <a:pPr/>
              <a:t>7</a:t>
            </a:fld>
            <a:endParaRPr lang="en"/>
          </a:p>
        </p:txBody>
      </p:sp>
      <p:sp>
        <p:nvSpPr>
          <p:cNvPr id="9" name="Google Shape;131;p20">
            <a:extLst>
              <a:ext uri="{FF2B5EF4-FFF2-40B4-BE49-F238E27FC236}">
                <a16:creationId xmlns:a16="http://schemas.microsoft.com/office/drawing/2014/main" id="{D056C8E3-395E-5DB2-A6FD-CFCFC7844485}"/>
              </a:ext>
            </a:extLst>
          </p:cNvPr>
          <p:cNvSpPr txBox="1"/>
          <p:nvPr/>
        </p:nvSpPr>
        <p:spPr>
          <a:xfrm>
            <a:off x="163789" y="6331312"/>
            <a:ext cx="2715832" cy="411111"/>
          </a:xfrm>
          <a:prstGeom prst="rect">
            <a:avLst/>
          </a:prstGeom>
          <a:noFill/>
          <a:ln>
            <a:noFill/>
          </a:ln>
        </p:spPr>
        <p:txBody>
          <a:bodyPr spcFirstLastPara="1" wrap="square" lIns="121900" tIns="121900" rIns="121900" bIns="121900" anchor="t" anchorCtr="0">
            <a:noAutofit/>
          </a:bodyPr>
          <a:lstStyle/>
          <a:p>
            <a:r>
              <a:rPr lang="en" sz="1333">
                <a:latin typeface="Montserrat"/>
                <a:ea typeface="Montserrat"/>
                <a:cs typeface="Montserrat"/>
                <a:sym typeface="Montserrat"/>
              </a:rPr>
              <a:t>Matchin &amp; Hickok et al. 2022            </a:t>
            </a:r>
            <a:endParaRPr sz="1333">
              <a:latin typeface="Montserrat"/>
              <a:ea typeface="Montserrat"/>
              <a:cs typeface="Montserrat"/>
              <a:sym typeface="Montserrat"/>
            </a:endParaRPr>
          </a:p>
        </p:txBody>
      </p:sp>
      <p:sp>
        <p:nvSpPr>
          <p:cNvPr id="7" name="Footer Placeholder 4">
            <a:extLst>
              <a:ext uri="{FF2B5EF4-FFF2-40B4-BE49-F238E27FC236}">
                <a16:creationId xmlns:a16="http://schemas.microsoft.com/office/drawing/2014/main" id="{69AAFC52-041C-2022-C3DB-D0A9F06FA551}"/>
              </a:ext>
            </a:extLst>
          </p:cNvPr>
          <p:cNvSpPr txBox="1">
            <a:spLocks/>
          </p:cNvSpPr>
          <p:nvPr/>
        </p:nvSpPr>
        <p:spPr>
          <a:xfrm>
            <a:off x="4095750" y="6532575"/>
            <a:ext cx="45910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00B050"/>
                </a:solidFill>
              </a:rPr>
              <a:t>ICETCI 2024: DL for Brain Encoding and Decoding</a:t>
            </a:r>
            <a:endParaRPr lang="en-US" sz="1400" dirty="0">
              <a:solidFill>
                <a:srgbClr val="00B050"/>
              </a:solidFill>
            </a:endParaRPr>
          </a:p>
        </p:txBody>
      </p:sp>
    </p:spTree>
    <p:extLst>
      <p:ext uri="{BB962C8B-B14F-4D97-AF65-F5344CB8AC3E}">
        <p14:creationId xmlns:p14="http://schemas.microsoft.com/office/powerpoint/2010/main" val="1818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1"/>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r>
              <a:rPr lang="en" sz="2800" b="1">
                <a:latin typeface="Helvetica Neue" panose="020B0604020202020204"/>
              </a:rPr>
              <a:t>Classic encoding model finding: Language</a:t>
            </a:r>
            <a:endParaRPr sz="2800" b="1">
              <a:latin typeface="Helvetica Neue" panose="020B0604020202020204"/>
            </a:endParaRPr>
          </a:p>
        </p:txBody>
      </p:sp>
      <p:sp>
        <p:nvSpPr>
          <p:cNvPr id="305" name="Google Shape;305;p41"/>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8</a:t>
            </a:fld>
            <a:endParaRPr/>
          </a:p>
        </p:txBody>
      </p:sp>
      <p:sp>
        <p:nvSpPr>
          <p:cNvPr id="306" name="Google Shape;306;p41"/>
          <p:cNvSpPr txBox="1">
            <a:spLocks noGrp="1"/>
          </p:cNvSpPr>
          <p:nvPr>
            <p:ph type="body" idx="1"/>
          </p:nvPr>
        </p:nvSpPr>
        <p:spPr>
          <a:xfrm>
            <a:off x="147639" y="1104900"/>
            <a:ext cx="11892000" cy="5191200"/>
          </a:xfrm>
          <a:prstGeom prst="rect">
            <a:avLst/>
          </a:prstGeom>
          <a:noFill/>
          <a:ln>
            <a:noFill/>
          </a:ln>
        </p:spPr>
        <p:txBody>
          <a:bodyPr spcFirstLastPara="1" vert="horz" wrap="square" lIns="91433" tIns="45700" rIns="91433" bIns="45700" rtlCol="0" anchor="t" anchorCtr="0">
            <a:normAutofit/>
          </a:bodyPr>
          <a:lstStyle/>
          <a:p>
            <a:pPr marL="237061" indent="-262460">
              <a:spcBef>
                <a:spcPts val="0"/>
              </a:spcBef>
              <a:buSzPts val="1700"/>
            </a:pPr>
            <a:r>
              <a:rPr lang="en" sz="2267"/>
              <a:t>Stimuli: concrete nouns + line drawings</a:t>
            </a:r>
            <a:endParaRPr sz="2267"/>
          </a:p>
          <a:p>
            <a:pPr marL="237061" indent="-262460">
              <a:spcBef>
                <a:spcPts val="1333"/>
              </a:spcBef>
              <a:buSzPts val="1700"/>
            </a:pPr>
            <a:r>
              <a:rPr lang="en" sz="2267"/>
              <a:t>Stimulus representation: corpus co-occurrence counts with 25 sensory-motor verbs (e.g. see, hear, taste, smell)</a:t>
            </a:r>
            <a:endParaRPr sz="2267"/>
          </a:p>
          <a:p>
            <a:pPr marL="237061" indent="-262460">
              <a:spcBef>
                <a:spcPts val="1333"/>
              </a:spcBef>
              <a:buSzPts val="1700"/>
            </a:pPr>
            <a:r>
              <a:rPr lang="en" sz="2267"/>
              <a:t>Brain recording: fMRI</a:t>
            </a:r>
            <a:endParaRPr sz="2267"/>
          </a:p>
          <a:p>
            <a:pPr marL="1151438" indent="0">
              <a:buNone/>
            </a:pPr>
            <a:endParaRPr sz="2267"/>
          </a:p>
          <a:p>
            <a:pPr marL="0" indent="0">
              <a:spcBef>
                <a:spcPts val="0"/>
              </a:spcBef>
              <a:buNone/>
            </a:pPr>
            <a:endParaRPr/>
          </a:p>
        </p:txBody>
      </p:sp>
      <p:grpSp>
        <p:nvGrpSpPr>
          <p:cNvPr id="307" name="Google Shape;307;p41"/>
          <p:cNvGrpSpPr/>
          <p:nvPr/>
        </p:nvGrpSpPr>
        <p:grpSpPr>
          <a:xfrm>
            <a:off x="5466891" y="819834"/>
            <a:ext cx="1000753" cy="795411"/>
            <a:chOff x="587153" y="930031"/>
            <a:chExt cx="729900" cy="637500"/>
          </a:xfrm>
        </p:grpSpPr>
        <p:sp>
          <p:nvSpPr>
            <p:cNvPr id="308" name="Google Shape;308;p41"/>
            <p:cNvSpPr/>
            <p:nvPr/>
          </p:nvSpPr>
          <p:spPr>
            <a:xfrm>
              <a:off x="587153" y="930031"/>
              <a:ext cx="729900" cy="6375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chemeClr val="lt1"/>
                </a:solidFill>
              </a:endParaRPr>
            </a:p>
            <a:p>
              <a:pPr algn="ctr"/>
              <a:r>
                <a:rPr lang="en" sz="2400">
                  <a:solidFill>
                    <a:schemeClr val="lt1"/>
                  </a:solidFill>
                </a:rPr>
                <a:t>bear</a:t>
              </a:r>
              <a:endParaRPr sz="2400">
                <a:solidFill>
                  <a:schemeClr val="lt1"/>
                </a:solidFill>
              </a:endParaRPr>
            </a:p>
          </p:txBody>
        </p:sp>
        <p:pic>
          <p:nvPicPr>
            <p:cNvPr id="309" name="Google Shape;309;p41"/>
            <p:cNvPicPr preferRelativeResize="0"/>
            <p:nvPr/>
          </p:nvPicPr>
          <p:blipFill rotWithShape="1">
            <a:blip r:embed="rId3">
              <a:alphaModFix/>
            </a:blip>
            <a:srcRect l="28314" t="38656" r="57982" b="49622"/>
            <a:stretch/>
          </p:blipFill>
          <p:spPr>
            <a:xfrm>
              <a:off x="756720" y="1018451"/>
              <a:ext cx="464460" cy="245441"/>
            </a:xfrm>
            <a:prstGeom prst="rect">
              <a:avLst/>
            </a:prstGeom>
            <a:noFill/>
            <a:ln>
              <a:noFill/>
            </a:ln>
          </p:spPr>
        </p:pic>
      </p:grpSp>
      <p:grpSp>
        <p:nvGrpSpPr>
          <p:cNvPr id="310" name="Google Shape;310;p41"/>
          <p:cNvGrpSpPr/>
          <p:nvPr/>
        </p:nvGrpSpPr>
        <p:grpSpPr>
          <a:xfrm>
            <a:off x="453117" y="3124205"/>
            <a:ext cx="4442840" cy="2840227"/>
            <a:chOff x="339838" y="2343154"/>
            <a:chExt cx="3332130" cy="2130170"/>
          </a:xfrm>
        </p:grpSpPr>
        <p:grpSp>
          <p:nvGrpSpPr>
            <p:cNvPr id="311" name="Google Shape;311;p41"/>
            <p:cNvGrpSpPr/>
            <p:nvPr/>
          </p:nvGrpSpPr>
          <p:grpSpPr>
            <a:xfrm>
              <a:off x="339838" y="2343154"/>
              <a:ext cx="3332130" cy="1494500"/>
              <a:chOff x="2397738" y="1738129"/>
              <a:chExt cx="3332130" cy="1494500"/>
            </a:xfrm>
          </p:grpSpPr>
          <p:pic>
            <p:nvPicPr>
              <p:cNvPr id="312" name="Google Shape;312;p41"/>
              <p:cNvPicPr preferRelativeResize="0"/>
              <p:nvPr/>
            </p:nvPicPr>
            <p:blipFill rotWithShape="1">
              <a:blip r:embed="rId4">
                <a:alphaModFix/>
              </a:blip>
              <a:srcRect l="9647" t="33612" r="62184" b="18609"/>
              <a:stretch/>
            </p:blipFill>
            <p:spPr>
              <a:xfrm>
                <a:off x="2597195" y="1738129"/>
                <a:ext cx="3132672" cy="1494500"/>
              </a:xfrm>
              <a:prstGeom prst="rect">
                <a:avLst/>
              </a:prstGeom>
              <a:noFill/>
              <a:ln>
                <a:noFill/>
              </a:ln>
            </p:spPr>
          </p:pic>
          <p:sp>
            <p:nvSpPr>
              <p:cNvPr id="313" name="Google Shape;313;p41"/>
              <p:cNvSpPr txBox="1"/>
              <p:nvPr/>
            </p:nvSpPr>
            <p:spPr>
              <a:xfrm>
                <a:off x="2397738" y="2210463"/>
                <a:ext cx="724800" cy="228300"/>
              </a:xfrm>
              <a:prstGeom prst="rect">
                <a:avLst/>
              </a:prstGeom>
              <a:solidFill>
                <a:srgbClr val="FFFFFF"/>
              </a:solidFill>
              <a:ln>
                <a:noFill/>
              </a:ln>
            </p:spPr>
            <p:txBody>
              <a:bodyPr spcFirstLastPara="1" wrap="square" lIns="121900" tIns="121900" rIns="121900" bIns="121900" anchor="t" anchorCtr="0">
                <a:noAutofit/>
              </a:bodyPr>
              <a:lstStyle/>
              <a:p>
                <a:endParaRPr sz="2400"/>
              </a:p>
            </p:txBody>
          </p:sp>
        </p:grpSp>
        <p:sp>
          <p:nvSpPr>
            <p:cNvPr id="314" name="Google Shape;314;p41"/>
            <p:cNvSpPr txBox="1"/>
            <p:nvPr/>
          </p:nvSpPr>
          <p:spPr>
            <a:xfrm>
              <a:off x="598400" y="3888675"/>
              <a:ext cx="2945700" cy="584649"/>
            </a:xfrm>
            <a:prstGeom prst="rect">
              <a:avLst/>
            </a:prstGeom>
            <a:solidFill>
              <a:srgbClr val="FFF2CC"/>
            </a:solidFill>
            <a:ln>
              <a:noFill/>
            </a:ln>
          </p:spPr>
          <p:txBody>
            <a:bodyPr spcFirstLastPara="1" wrap="square" lIns="121900" tIns="121900" rIns="121900" bIns="121900" anchor="t" anchorCtr="0">
              <a:spAutoFit/>
            </a:bodyPr>
            <a:lstStyle/>
            <a:p>
              <a:r>
                <a:rPr lang="en" sz="1733">
                  <a:latin typeface="Calibri"/>
                  <a:ea typeface="Calibri"/>
                  <a:cs typeface="Calibri"/>
                  <a:sym typeface="Calibri"/>
                </a:rPr>
                <a:t>Accurately predicts fMRI recordings for a novel word</a:t>
              </a:r>
              <a:endParaRPr sz="1733">
                <a:latin typeface="Calibri"/>
                <a:ea typeface="Calibri"/>
                <a:cs typeface="Calibri"/>
                <a:sym typeface="Calibri"/>
              </a:endParaRPr>
            </a:p>
          </p:txBody>
        </p:sp>
      </p:grpSp>
      <p:grpSp>
        <p:nvGrpSpPr>
          <p:cNvPr id="315" name="Google Shape;315;p41"/>
          <p:cNvGrpSpPr/>
          <p:nvPr/>
        </p:nvGrpSpPr>
        <p:grpSpPr>
          <a:xfrm>
            <a:off x="5189634" y="2921001"/>
            <a:ext cx="6375233" cy="2926933"/>
            <a:chOff x="3892225" y="2190750"/>
            <a:chExt cx="4781425" cy="2195200"/>
          </a:xfrm>
        </p:grpSpPr>
        <p:pic>
          <p:nvPicPr>
            <p:cNvPr id="316" name="Google Shape;316;p41"/>
            <p:cNvPicPr preferRelativeResize="0"/>
            <p:nvPr/>
          </p:nvPicPr>
          <p:blipFill>
            <a:blip r:embed="rId5">
              <a:alphaModFix/>
            </a:blip>
            <a:stretch>
              <a:fillRect/>
            </a:stretch>
          </p:blipFill>
          <p:spPr>
            <a:xfrm>
              <a:off x="3892225" y="2190750"/>
              <a:ext cx="2878875" cy="2195200"/>
            </a:xfrm>
            <a:prstGeom prst="rect">
              <a:avLst/>
            </a:prstGeom>
            <a:noFill/>
            <a:ln>
              <a:noFill/>
            </a:ln>
          </p:spPr>
        </p:pic>
        <p:sp>
          <p:nvSpPr>
            <p:cNvPr id="317" name="Google Shape;317;p41"/>
            <p:cNvSpPr txBox="1"/>
            <p:nvPr/>
          </p:nvSpPr>
          <p:spPr>
            <a:xfrm>
              <a:off x="6848150" y="2333725"/>
              <a:ext cx="1825500" cy="1584683"/>
            </a:xfrm>
            <a:prstGeom prst="rect">
              <a:avLst/>
            </a:prstGeom>
            <a:solidFill>
              <a:srgbClr val="FFF2CC"/>
            </a:solidFill>
            <a:ln>
              <a:noFill/>
            </a:ln>
          </p:spPr>
          <p:txBody>
            <a:bodyPr spcFirstLastPara="1" wrap="square" lIns="121900" tIns="121900" rIns="121900" bIns="121900" anchor="t" anchorCtr="0">
              <a:spAutoFit/>
            </a:bodyPr>
            <a:lstStyle/>
            <a:p>
              <a:r>
                <a:rPr lang="en" sz="1733">
                  <a:latin typeface="Calibri"/>
                  <a:ea typeface="Calibri"/>
                  <a:cs typeface="Calibri"/>
                  <a:sym typeface="Calibri"/>
                </a:rPr>
                <a:t>Correspondences</a:t>
              </a:r>
              <a:endParaRPr sz="1733">
                <a:latin typeface="Calibri"/>
                <a:ea typeface="Calibri"/>
                <a:cs typeface="Calibri"/>
                <a:sym typeface="Calibri"/>
              </a:endParaRPr>
            </a:p>
            <a:p>
              <a:r>
                <a:rPr lang="en" sz="1733">
                  <a:latin typeface="Calibri"/>
                  <a:ea typeface="Calibri"/>
                  <a:cs typeface="Calibri"/>
                  <a:sym typeface="Calibri"/>
                </a:rPr>
                <a:t>between a semantic property (“push”) and the function of the cortical regions where the fMRI recordings are well predicted</a:t>
              </a:r>
              <a:endParaRPr sz="1733">
                <a:latin typeface="Calibri"/>
                <a:ea typeface="Calibri"/>
                <a:cs typeface="Calibri"/>
                <a:sym typeface="Calibri"/>
              </a:endParaRPr>
            </a:p>
          </p:txBody>
        </p:sp>
      </p:grpSp>
      <p:sp>
        <p:nvSpPr>
          <p:cNvPr id="318" name="Google Shape;318;p41"/>
          <p:cNvSpPr txBox="1">
            <a:spLocks noGrp="1"/>
          </p:cNvSpPr>
          <p:nvPr>
            <p:ph type="body" idx="4294967295"/>
          </p:nvPr>
        </p:nvSpPr>
        <p:spPr>
          <a:xfrm>
            <a:off x="580868" y="6165733"/>
            <a:ext cx="10772800" cy="1776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6"/>
              </a:rPr>
              <a:t>Mitchell, Tom M., Svetlana V. Shinkareva, Andrew Carlson, Kai-Min Chang, Vicente L. Malave, Robert A. Mason, and Marcel Adam Just. "Predicting human brain activity associated with the meanings of nouns." science 320, no. 5880 (2008): 1191-1195.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title"/>
          </p:nvPr>
        </p:nvSpPr>
        <p:spPr>
          <a:xfrm>
            <a:off x="0" y="1"/>
            <a:ext cx="12192000" cy="952400"/>
          </a:xfrm>
          <a:prstGeom prst="rect">
            <a:avLst/>
          </a:prstGeom>
        </p:spPr>
        <p:txBody>
          <a:bodyPr spcFirstLastPara="1" vert="horz" wrap="square" lIns="91433" tIns="45700" rIns="91433" bIns="45700" rtlCol="0" anchor="ctr" anchorCtr="0">
            <a:normAutofit/>
          </a:bodyPr>
          <a:lstStyle/>
          <a:p>
            <a:pPr>
              <a:buSzPts val="1100"/>
            </a:pPr>
            <a:r>
              <a:rPr lang="en" sz="2800" b="1">
                <a:latin typeface="Helvetica Neue" panose="020B0604020202020204"/>
              </a:rPr>
              <a:t>Classic encoding model finding: Audio</a:t>
            </a:r>
            <a:endParaRPr sz="2800" b="1">
              <a:latin typeface="Helvetica Neue" panose="020B0604020202020204"/>
            </a:endParaRPr>
          </a:p>
        </p:txBody>
      </p:sp>
      <p:sp>
        <p:nvSpPr>
          <p:cNvPr id="335" name="Google Shape;335;p43"/>
          <p:cNvSpPr txBox="1">
            <a:spLocks noGrp="1"/>
          </p:cNvSpPr>
          <p:nvPr>
            <p:ph type="sldNum" idx="12"/>
          </p:nvPr>
        </p:nvSpPr>
        <p:spPr>
          <a:xfrm>
            <a:off x="8610600" y="6532575"/>
            <a:ext cx="3429200" cy="365200"/>
          </a:xfrm>
          <a:prstGeom prst="rect">
            <a:avLst/>
          </a:prstGeom>
        </p:spPr>
        <p:txBody>
          <a:bodyPr spcFirstLastPara="1" wrap="square" lIns="91433" tIns="45700" rIns="91433" bIns="45700" anchor="t" anchorCtr="0">
            <a:noAutofit/>
          </a:bodyPr>
          <a:lstStyle/>
          <a:p>
            <a:pPr>
              <a:buClr>
                <a:srgbClr val="000000"/>
              </a:buClr>
            </a:pPr>
            <a:fld id="{00000000-1234-1234-1234-123412341234}" type="slidenum">
              <a:rPr lang="en"/>
              <a:pPr>
                <a:buClr>
                  <a:srgbClr val="000000"/>
                </a:buClr>
              </a:pPr>
              <a:t>9</a:t>
            </a:fld>
            <a:endParaRPr/>
          </a:p>
        </p:txBody>
      </p:sp>
      <p:sp>
        <p:nvSpPr>
          <p:cNvPr id="336" name="Google Shape;336;p43"/>
          <p:cNvSpPr txBox="1">
            <a:spLocks noGrp="1"/>
          </p:cNvSpPr>
          <p:nvPr>
            <p:ph type="body" idx="4294967295"/>
          </p:nvPr>
        </p:nvSpPr>
        <p:spPr>
          <a:xfrm>
            <a:off x="581025" y="6165850"/>
            <a:ext cx="10772775" cy="177800"/>
          </a:xfrm>
          <a:prstGeom prst="rect">
            <a:avLst/>
          </a:prstGeom>
          <a:noFill/>
          <a:ln>
            <a:noFill/>
          </a:ln>
        </p:spPr>
        <p:txBody>
          <a:bodyPr spcFirstLastPara="1" vert="horz" wrap="square" lIns="91433" tIns="45700" rIns="91433" bIns="45700" rtlCol="0" anchor="t" anchorCtr="0">
            <a:normAutofit fontScale="25000" lnSpcReduction="20000"/>
          </a:bodyPr>
          <a:lstStyle/>
          <a:p>
            <a:pPr marL="0" indent="0">
              <a:spcBef>
                <a:spcPts val="0"/>
              </a:spcBef>
              <a:buClr>
                <a:srgbClr val="222222"/>
              </a:buClr>
              <a:buSzPct val="100000"/>
              <a:buNone/>
            </a:pPr>
            <a:r>
              <a:rPr lang="en" u="sng">
                <a:solidFill>
                  <a:schemeClr val="hlink"/>
                </a:solidFill>
                <a:latin typeface="Arial"/>
                <a:ea typeface="Arial"/>
                <a:cs typeface="Arial"/>
                <a:sym typeface="Arial"/>
                <a:hlinkClick r:id="rId3"/>
              </a:rPr>
              <a:t>Santoro, Roberta, Michelle Moerel, Federico De Martino, Rainer Goebel, Kamil Ugurbil, Essa Yacoub, and Elia Formisano. "Encoding of natural sounds at multiple spectral and temporal resolutions in the human auditory cortex." PLoS computational biology 10, no. 1 (2014): e1003412.</a:t>
            </a:r>
            <a:endParaRPr/>
          </a:p>
        </p:txBody>
      </p:sp>
      <p:pic>
        <p:nvPicPr>
          <p:cNvPr id="337" name="Google Shape;337;p43"/>
          <p:cNvPicPr preferRelativeResize="0"/>
          <p:nvPr/>
        </p:nvPicPr>
        <p:blipFill>
          <a:blip r:embed="rId4">
            <a:alphaModFix/>
          </a:blip>
          <a:stretch>
            <a:fillRect/>
          </a:stretch>
        </p:blipFill>
        <p:spPr>
          <a:xfrm>
            <a:off x="7495568" y="723833"/>
            <a:ext cx="4523025" cy="5111832"/>
          </a:xfrm>
          <a:prstGeom prst="rect">
            <a:avLst/>
          </a:prstGeom>
          <a:noFill/>
          <a:ln>
            <a:noFill/>
          </a:ln>
        </p:spPr>
      </p:pic>
      <p:sp>
        <p:nvSpPr>
          <p:cNvPr id="338" name="Google Shape;338;p43"/>
          <p:cNvSpPr txBox="1"/>
          <p:nvPr/>
        </p:nvSpPr>
        <p:spPr>
          <a:xfrm>
            <a:off x="265967" y="1138733"/>
            <a:ext cx="7229600" cy="2002303"/>
          </a:xfrm>
          <a:prstGeom prst="rect">
            <a:avLst/>
          </a:prstGeom>
          <a:noFill/>
          <a:ln>
            <a:noFill/>
          </a:ln>
        </p:spPr>
        <p:txBody>
          <a:bodyPr spcFirstLastPara="1" wrap="square" lIns="121900" tIns="121900" rIns="121900" bIns="121900" anchor="t" anchorCtr="0">
            <a:spAutoFit/>
          </a:bodyPr>
          <a:lstStyle/>
          <a:p>
            <a:pPr marL="237061" indent="-262460">
              <a:lnSpc>
                <a:spcPct val="90000"/>
              </a:lnSpc>
              <a:buClr>
                <a:schemeClr val="dk1"/>
              </a:buClr>
              <a:buSzPts val="1700"/>
              <a:buChar char="•"/>
            </a:pPr>
            <a:r>
              <a:rPr lang="en" sz="2267">
                <a:solidFill>
                  <a:schemeClr val="dk1"/>
                </a:solidFill>
                <a:latin typeface="Calibri"/>
                <a:ea typeface="Calibri"/>
                <a:cs typeface="Calibri"/>
                <a:sym typeface="Calibri"/>
              </a:rPr>
              <a:t>Stimuli: natural sounds (speech, music, nature, tools)</a:t>
            </a:r>
            <a:endParaRPr sz="2267">
              <a:solidFill>
                <a:schemeClr val="dk1"/>
              </a:solidFill>
              <a:latin typeface="Calibri"/>
              <a:ea typeface="Calibri"/>
              <a:cs typeface="Calibri"/>
              <a:sym typeface="Calibri"/>
            </a:endParaRPr>
          </a:p>
          <a:p>
            <a:pPr marL="237061" indent="-262460">
              <a:lnSpc>
                <a:spcPct val="90000"/>
              </a:lnSpc>
              <a:spcBef>
                <a:spcPts val="1333"/>
              </a:spcBef>
              <a:buClr>
                <a:schemeClr val="dk1"/>
              </a:buClr>
              <a:buSzPts val="1700"/>
              <a:buChar char="•"/>
            </a:pPr>
            <a:r>
              <a:rPr lang="en" sz="2267">
                <a:solidFill>
                  <a:schemeClr val="dk1"/>
                </a:solidFill>
                <a:latin typeface="Calibri"/>
                <a:ea typeface="Calibri"/>
                <a:cs typeface="Calibri"/>
                <a:sym typeface="Calibri"/>
              </a:rPr>
              <a:t>Stimulus representation: spectro-temporal filters that are selective for modulations along space and/or time</a:t>
            </a:r>
            <a:endParaRPr sz="2267">
              <a:solidFill>
                <a:schemeClr val="dk1"/>
              </a:solidFill>
              <a:latin typeface="Calibri"/>
              <a:ea typeface="Calibri"/>
              <a:cs typeface="Calibri"/>
              <a:sym typeface="Calibri"/>
            </a:endParaRPr>
          </a:p>
          <a:p>
            <a:pPr marL="237061" indent="-262460">
              <a:lnSpc>
                <a:spcPct val="90000"/>
              </a:lnSpc>
              <a:spcBef>
                <a:spcPts val="1333"/>
              </a:spcBef>
              <a:spcAft>
                <a:spcPts val="1333"/>
              </a:spcAft>
              <a:buClr>
                <a:schemeClr val="dk1"/>
              </a:buClr>
              <a:buSzPts val="1700"/>
              <a:buChar char="•"/>
            </a:pPr>
            <a:r>
              <a:rPr lang="en" sz="2267">
                <a:solidFill>
                  <a:schemeClr val="dk1"/>
                </a:solidFill>
                <a:latin typeface="Calibri"/>
                <a:ea typeface="Calibri"/>
                <a:cs typeface="Calibri"/>
                <a:sym typeface="Calibri"/>
              </a:rPr>
              <a:t>Brain recording &amp; modality: fMRI, listening</a:t>
            </a:r>
            <a:endParaRPr sz="2400"/>
          </a:p>
        </p:txBody>
      </p:sp>
      <p:grpSp>
        <p:nvGrpSpPr>
          <p:cNvPr id="339" name="Google Shape;339;p43"/>
          <p:cNvGrpSpPr/>
          <p:nvPr/>
        </p:nvGrpSpPr>
        <p:grpSpPr>
          <a:xfrm>
            <a:off x="221067" y="3003151"/>
            <a:ext cx="4310599" cy="2755935"/>
            <a:chOff x="165800" y="2252363"/>
            <a:chExt cx="3232949" cy="2066951"/>
          </a:xfrm>
        </p:grpSpPr>
        <p:pic>
          <p:nvPicPr>
            <p:cNvPr id="340" name="Google Shape;340;p43"/>
            <p:cNvPicPr preferRelativeResize="0"/>
            <p:nvPr/>
          </p:nvPicPr>
          <p:blipFill rotWithShape="1">
            <a:blip r:embed="rId5">
              <a:alphaModFix/>
            </a:blip>
            <a:srcRect r="33337"/>
            <a:stretch/>
          </p:blipFill>
          <p:spPr>
            <a:xfrm>
              <a:off x="826850" y="2601263"/>
              <a:ext cx="2571899" cy="1718051"/>
            </a:xfrm>
            <a:prstGeom prst="rect">
              <a:avLst/>
            </a:prstGeom>
            <a:noFill/>
            <a:ln>
              <a:noFill/>
            </a:ln>
          </p:spPr>
        </p:pic>
        <p:sp>
          <p:nvSpPr>
            <p:cNvPr id="341" name="Google Shape;341;p43"/>
            <p:cNvSpPr txBox="1"/>
            <p:nvPr/>
          </p:nvSpPr>
          <p:spPr>
            <a:xfrm>
              <a:off x="1002849" y="2252363"/>
              <a:ext cx="792373"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spatial</a:t>
              </a:r>
              <a:endParaRPr sz="2400">
                <a:latin typeface="Calibri"/>
                <a:ea typeface="Calibri"/>
                <a:cs typeface="Calibri"/>
                <a:sym typeface="Calibri"/>
              </a:endParaRPr>
            </a:p>
          </p:txBody>
        </p:sp>
        <p:sp>
          <p:nvSpPr>
            <p:cNvPr id="342" name="Google Shape;342;p43"/>
            <p:cNvSpPr txBox="1"/>
            <p:nvPr/>
          </p:nvSpPr>
          <p:spPr>
            <a:xfrm>
              <a:off x="2256564" y="2252363"/>
              <a:ext cx="1108547" cy="461635"/>
            </a:xfrm>
            <a:prstGeom prst="rect">
              <a:avLst/>
            </a:prstGeom>
            <a:noFill/>
            <a:ln>
              <a:noFill/>
            </a:ln>
          </p:spPr>
          <p:txBody>
            <a:bodyPr spcFirstLastPara="1" wrap="square" lIns="121900" tIns="121900" rIns="121900" bIns="121900" anchor="t" anchorCtr="0">
              <a:spAutoFit/>
            </a:bodyPr>
            <a:lstStyle/>
            <a:p>
              <a:r>
                <a:rPr lang="en" sz="2400">
                  <a:latin typeface="Calibri"/>
                  <a:ea typeface="Calibri"/>
                  <a:cs typeface="Calibri"/>
                  <a:sym typeface="Calibri"/>
                </a:rPr>
                <a:t>temporal</a:t>
              </a:r>
              <a:endParaRPr sz="2400">
                <a:latin typeface="Calibri"/>
                <a:ea typeface="Calibri"/>
                <a:cs typeface="Calibri"/>
                <a:sym typeface="Calibri"/>
              </a:endParaRPr>
            </a:p>
          </p:txBody>
        </p:sp>
        <p:pic>
          <p:nvPicPr>
            <p:cNvPr id="343" name="Google Shape;343;p43"/>
            <p:cNvPicPr preferRelativeResize="0"/>
            <p:nvPr/>
          </p:nvPicPr>
          <p:blipFill rotWithShape="1">
            <a:blip r:embed="rId6">
              <a:alphaModFix/>
            </a:blip>
            <a:srcRect l="52994" t="-955" b="65958"/>
            <a:stretch/>
          </p:blipFill>
          <p:spPr>
            <a:xfrm>
              <a:off x="165800" y="2403764"/>
              <a:ext cx="593250" cy="531050"/>
            </a:xfrm>
            <a:prstGeom prst="rect">
              <a:avLst/>
            </a:prstGeom>
            <a:noFill/>
            <a:ln>
              <a:noFill/>
            </a:ln>
          </p:spPr>
        </p:pic>
      </p:grpSp>
      <p:sp>
        <p:nvSpPr>
          <p:cNvPr id="344" name="Google Shape;344;p43"/>
          <p:cNvSpPr txBox="1"/>
          <p:nvPr/>
        </p:nvSpPr>
        <p:spPr>
          <a:xfrm>
            <a:off x="4705417" y="3429001"/>
            <a:ext cx="2616400" cy="2112910"/>
          </a:xfrm>
          <a:prstGeom prst="rect">
            <a:avLst/>
          </a:prstGeom>
          <a:solidFill>
            <a:srgbClr val="FFF2CC"/>
          </a:solidFill>
          <a:ln>
            <a:noFill/>
          </a:ln>
        </p:spPr>
        <p:txBody>
          <a:bodyPr spcFirstLastPara="1" wrap="square" lIns="121900" tIns="121900" rIns="121900" bIns="121900" anchor="t" anchorCtr="0">
            <a:spAutoFit/>
          </a:bodyPr>
          <a:lstStyle/>
          <a:p>
            <a:r>
              <a:rPr lang="en" sz="1733">
                <a:latin typeface="Calibri"/>
                <a:ea typeface="Calibri"/>
                <a:cs typeface="Calibri"/>
                <a:sym typeface="Calibri"/>
              </a:rPr>
              <a:t>posterior/dorsal auditory: coarse spectral info &amp; high temporal precision</a:t>
            </a:r>
            <a:endParaRPr sz="1733">
              <a:latin typeface="Calibri"/>
              <a:ea typeface="Calibri"/>
              <a:cs typeface="Calibri"/>
              <a:sym typeface="Calibri"/>
            </a:endParaRPr>
          </a:p>
          <a:p>
            <a:endParaRPr sz="1733">
              <a:latin typeface="Calibri"/>
              <a:ea typeface="Calibri"/>
              <a:cs typeface="Calibri"/>
              <a:sym typeface="Calibri"/>
            </a:endParaRPr>
          </a:p>
          <a:p>
            <a:r>
              <a:rPr lang="en" sz="1733">
                <a:latin typeface="Calibri"/>
                <a:ea typeface="Calibri"/>
                <a:cs typeface="Calibri"/>
                <a:sym typeface="Calibri"/>
              </a:rPr>
              <a:t>anterior/ventral auditory: fine-grained spectral &amp; low temporal precision</a:t>
            </a:r>
            <a:endParaRPr sz="1733">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2318</TotalTime>
  <Words>5215</Words>
  <Application>Microsoft Office PowerPoint</Application>
  <PresentationFormat>Widescreen</PresentationFormat>
  <Paragraphs>664</Paragraphs>
  <Slides>54</Slides>
  <Notes>48</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Aptos</vt:lpstr>
      <vt:lpstr>Aptos (Body)</vt:lpstr>
      <vt:lpstr>Aptos Display</vt:lpstr>
      <vt:lpstr>Arial</vt:lpstr>
      <vt:lpstr>Calibri</vt:lpstr>
      <vt:lpstr>Helvetica Neue</vt:lpstr>
      <vt:lpstr>Montserrat</vt:lpstr>
      <vt:lpstr>NimbusRomNo9L-Regu</vt:lpstr>
      <vt:lpstr>open_sansregular</vt:lpstr>
      <vt:lpstr>Roboto</vt:lpstr>
      <vt:lpstr>Times New Roman</vt:lpstr>
      <vt:lpstr>Office Theme</vt:lpstr>
      <vt:lpstr>Bridging Language in Machines and Language in the Brain</vt:lpstr>
      <vt:lpstr>Agenda</vt:lpstr>
      <vt:lpstr>Agenda</vt:lpstr>
      <vt:lpstr>Mechanistic understanding of language processing in the brain:  four big questions</vt:lpstr>
      <vt:lpstr>How does brain represents complex meaning? (Where, When and What)</vt:lpstr>
      <vt:lpstr>Typical studies of language processing with controlled experiments</vt:lpstr>
      <vt:lpstr>Language organization in the brain</vt:lpstr>
      <vt:lpstr>Classic encoding model finding: Language</vt:lpstr>
      <vt:lpstr>Classic encoding model finding: Audio</vt:lpstr>
      <vt:lpstr>Deep learning models enable data-driven encoding models for naturalistic stimuli</vt:lpstr>
      <vt:lpstr>Increasingly available open source ecological stimuli datasets</vt:lpstr>
      <vt:lpstr>PowerPoint Presentation</vt:lpstr>
      <vt:lpstr>Deep neural networks and brain alignment: brain encoding and decoding</vt:lpstr>
      <vt:lpstr>General encoding pipeline to evaluate brain-LM alignment</vt:lpstr>
      <vt:lpstr>PowerPoint Presentation</vt:lpstr>
      <vt:lpstr>Part 1: LLMs + extracting representations</vt:lpstr>
      <vt:lpstr>LLMs, estimating alignment, evaluation </vt:lpstr>
      <vt:lpstr>Estimating brain-LM alignment + evaluation</vt:lpstr>
      <vt:lpstr>Encoding schema</vt:lpstr>
      <vt:lpstr>Encoding: training and evaluation</vt:lpstr>
      <vt:lpstr>Encoding: training and evaluation</vt:lpstr>
      <vt:lpstr>Encoding: training setup</vt:lpstr>
      <vt:lpstr>Encoding: training independent models</vt:lpstr>
      <vt:lpstr>Encoding: fMRI specifics</vt:lpstr>
      <vt:lpstr>Encoding: evaluation setup</vt:lpstr>
      <vt:lpstr>Encoding: evaluation metrics</vt:lpstr>
      <vt:lpstr>Agenda</vt:lpstr>
      <vt:lpstr>Do pretrained language models align with human brain?</vt:lpstr>
      <vt:lpstr>Language: work utilizing DL progress</vt:lpstr>
      <vt:lpstr>Language: work utilizing DL progress</vt:lpstr>
      <vt:lpstr>Language: work utilizing DL progress</vt:lpstr>
      <vt:lpstr>Audio: work utilizing DL progress</vt:lpstr>
      <vt:lpstr>Audio: work utilizing DL progress</vt:lpstr>
      <vt:lpstr>Aspects of NLP models and Brain datasets</vt:lpstr>
      <vt:lpstr>Agenda</vt:lpstr>
      <vt:lpstr>Challenges in using DL for cognitive science</vt:lpstr>
      <vt:lpstr>Challenges in using DL for cognitive science</vt:lpstr>
      <vt:lpstr>Challenges in using DL for cognitive science</vt:lpstr>
      <vt:lpstr>Challenges in using DL for cognitive science</vt:lpstr>
      <vt:lpstr>Challenges in using DL for cognitive science</vt:lpstr>
      <vt:lpstr>Training DL models using brain recordings</vt:lpstr>
      <vt:lpstr>Inducing Brain Relevant Bias</vt:lpstr>
      <vt:lpstr>Challenges in using DL for cognitive science</vt:lpstr>
      <vt:lpstr>Tasks affect processing</vt:lpstr>
      <vt:lpstr>PowerPoint Presentation</vt:lpstr>
      <vt:lpstr>PowerPoint Presentation</vt:lpstr>
      <vt:lpstr>Agenda</vt:lpstr>
      <vt:lpstr>Joint processing of linguistic properties in brains and language models</vt:lpstr>
      <vt:lpstr>PowerPoint Presentation</vt:lpstr>
      <vt:lpstr>Speech language models lack important brain relevant semantics</vt:lpstr>
      <vt:lpstr>PowerPoint Presentation</vt:lpstr>
      <vt:lpstr>Agenda</vt:lpstr>
      <vt:lpstr>Linguistic Decoding</vt:lpstr>
      <vt:lpstr>Collaborators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Oota Reddy</dc:creator>
  <cp:lastModifiedBy>Subba Oota</cp:lastModifiedBy>
  <cp:revision>131</cp:revision>
  <dcterms:created xsi:type="dcterms:W3CDTF">2024-08-20T10:12:37Z</dcterms:created>
  <dcterms:modified xsi:type="dcterms:W3CDTF">2024-12-18T03:52:22Z</dcterms:modified>
</cp:coreProperties>
</file>